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40"/>
  </p:notesMasterIdLst>
  <p:handoutMasterIdLst>
    <p:handoutMasterId r:id="rId41"/>
  </p:handoutMasterIdLst>
  <p:sldIdLst>
    <p:sldId id="257" r:id="rId2"/>
    <p:sldId id="297" r:id="rId3"/>
    <p:sldId id="258" r:id="rId4"/>
    <p:sldId id="350" r:id="rId5"/>
    <p:sldId id="439" r:id="rId6"/>
    <p:sldId id="336" r:id="rId7"/>
    <p:sldId id="374" r:id="rId8"/>
    <p:sldId id="345" r:id="rId9"/>
    <p:sldId id="346" r:id="rId10"/>
    <p:sldId id="265" r:id="rId11"/>
    <p:sldId id="324" r:id="rId12"/>
    <p:sldId id="325" r:id="rId13"/>
    <p:sldId id="339" r:id="rId14"/>
    <p:sldId id="375" r:id="rId15"/>
    <p:sldId id="269" r:id="rId16"/>
    <p:sldId id="340" r:id="rId17"/>
    <p:sldId id="341" r:id="rId18"/>
    <p:sldId id="334" r:id="rId19"/>
    <p:sldId id="331" r:id="rId20"/>
    <p:sldId id="377" r:id="rId21"/>
    <p:sldId id="357" r:id="rId22"/>
    <p:sldId id="338" r:id="rId23"/>
    <p:sldId id="384" r:id="rId24"/>
    <p:sldId id="386" r:id="rId25"/>
    <p:sldId id="337" r:id="rId26"/>
    <p:sldId id="387" r:id="rId27"/>
    <p:sldId id="380" r:id="rId28"/>
    <p:sldId id="406" r:id="rId29"/>
    <p:sldId id="400" r:id="rId30"/>
    <p:sldId id="311" r:id="rId31"/>
    <p:sldId id="312" r:id="rId32"/>
    <p:sldId id="348" r:id="rId33"/>
    <p:sldId id="353" r:id="rId34"/>
    <p:sldId id="278" r:id="rId35"/>
    <p:sldId id="347" r:id="rId36"/>
    <p:sldId id="277" r:id="rId37"/>
    <p:sldId id="283" r:id="rId38"/>
    <p:sldId id="32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marsili" initials="r" lastIdx="1" clrIdx="0"/>
  <p:cmAuthor id="1" name="Sdey" initials="S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97D5"/>
    <a:srgbClr val="FF0066"/>
    <a:srgbClr val="CEA7D1"/>
    <a:srgbClr val="C799C5"/>
    <a:srgbClr val="DEBEE0"/>
    <a:srgbClr val="DCC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7706" autoAdjust="0"/>
  </p:normalViewPr>
  <p:slideViewPr>
    <p:cSldViewPr>
      <p:cViewPr>
        <p:scale>
          <a:sx n="66" d="100"/>
          <a:sy n="66" d="100"/>
        </p:scale>
        <p:origin x="-2928" y="-1488"/>
      </p:cViewPr>
      <p:guideLst>
        <p:guide orient="horz" pos="2160"/>
        <p:guide pos="2880"/>
      </p:guideLst>
    </p:cSldViewPr>
  </p:slideViewPr>
  <p:outlineViewPr>
    <p:cViewPr>
      <p:scale>
        <a:sx n="33" d="100"/>
        <a:sy n="33" d="100"/>
      </p:scale>
      <p:origin x="0" y="68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4" tIns="46141" rIns="92284" bIns="4614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284" tIns="46141" rIns="92284" bIns="46141" rtlCol="0"/>
          <a:lstStyle>
            <a:lvl1pPr algn="r">
              <a:defRPr sz="1200"/>
            </a:lvl1pPr>
          </a:lstStyle>
          <a:p>
            <a:fld id="{C814D179-0183-4A03-A689-4E0748F46F0F}" type="datetimeFigureOut">
              <a:rPr lang="en-US" smtClean="0"/>
              <a:pPr/>
              <a:t>11/14/14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284" tIns="46141" rIns="92284"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84" tIns="46141" rIns="92284" bIns="46141" rtlCol="0" anchor="b"/>
          <a:lstStyle>
            <a:lvl1pPr algn="r">
              <a:defRPr sz="1200"/>
            </a:lvl1pPr>
          </a:lstStyle>
          <a:p>
            <a:fld id="{3CB2989A-498B-494B-A7BA-46029AF7F9AA}" type="slidenum">
              <a:rPr lang="en-US" smtClean="0"/>
              <a:pPr/>
              <a:t>‹#›</a:t>
            </a:fld>
            <a:endParaRPr lang="en-US" dirty="0"/>
          </a:p>
        </p:txBody>
      </p:sp>
    </p:spTree>
    <p:extLst>
      <p:ext uri="{BB962C8B-B14F-4D97-AF65-F5344CB8AC3E}">
        <p14:creationId xmlns:p14="http://schemas.microsoft.com/office/powerpoint/2010/main" val="20777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4" tIns="46141" rIns="92284" bIns="46141"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84" tIns="46141" rIns="92284" bIns="46141" rtlCol="0"/>
          <a:lstStyle>
            <a:lvl1pPr algn="r">
              <a:defRPr sz="1200"/>
            </a:lvl1pPr>
          </a:lstStyle>
          <a:p>
            <a:fld id="{F8943195-4588-407A-8B30-88B31FC8B746}" type="datetimeFigureOut">
              <a:rPr lang="en-US" smtClean="0"/>
              <a:pPr/>
              <a:t>11/14/14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84" tIns="46141" rIns="92284" bIns="4614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84" tIns="46141" rIns="92284" bIns="461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84" tIns="46141" rIns="92284" bIns="461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84" tIns="46141" rIns="92284" bIns="46141" rtlCol="0" anchor="b"/>
          <a:lstStyle>
            <a:lvl1pPr algn="r">
              <a:defRPr sz="1200"/>
            </a:lvl1pPr>
          </a:lstStyle>
          <a:p>
            <a:fld id="{6061609E-4EFE-43C0-813B-7F7B69023240}" type="slidenum">
              <a:rPr lang="en-US" smtClean="0"/>
              <a:pPr/>
              <a:t>‹#›</a:t>
            </a:fld>
            <a:endParaRPr lang="en-US" dirty="0"/>
          </a:p>
        </p:txBody>
      </p:sp>
    </p:spTree>
    <p:extLst>
      <p:ext uri="{BB962C8B-B14F-4D97-AF65-F5344CB8AC3E}">
        <p14:creationId xmlns:p14="http://schemas.microsoft.com/office/powerpoint/2010/main" val="384345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a:noFill/>
          <a:ln/>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771404-5F98-4DF4-B5DD-FD2591025622}" type="slidenum">
              <a:rPr lang="en-US" smtClean="0">
                <a:solidFill>
                  <a:prstClr val="black"/>
                </a:solidFill>
                <a:latin typeface="Arial" pitchFamily="34" charset="0"/>
              </a:rPr>
              <a:pPr/>
              <a:t>7</a:t>
            </a:fld>
            <a:endParaRPr lang="en-US" dirty="0" smtClean="0">
              <a:solidFill>
                <a:prstClr val="black"/>
              </a:solidFill>
              <a:latin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15352" indent="-115352"/>
            <a:r>
              <a:rPr lang="en-US" b="1" u="sng" dirty="0" smtClean="0"/>
              <a:t>Insights</a:t>
            </a:r>
          </a:p>
          <a:p>
            <a:pPr marL="115352" indent="-115352">
              <a:buFontTx/>
              <a:buChar char="•"/>
            </a:pPr>
            <a:r>
              <a:rPr lang="en-US" dirty="0" smtClean="0"/>
              <a:t>Because the fiscal year ends only a few weeks prior to snow season, there has often been a rush at the beginning of the fiscal year to enter into salt and plow contracts. </a:t>
            </a:r>
          </a:p>
          <a:p>
            <a:pPr marL="115352" indent="-115352"/>
            <a:r>
              <a:rPr lang="en-US" b="1" u="sng" dirty="0" smtClean="0"/>
              <a:t>Possible Questions</a:t>
            </a:r>
          </a:p>
          <a:p>
            <a:pPr marL="115352" indent="-115352">
              <a:buFontTx/>
              <a:buChar char="•"/>
            </a:pPr>
            <a:r>
              <a:rPr lang="en-US" dirty="0" smtClean="0"/>
              <a:t>How much do we spend in a typical year on snow/ice removal?</a:t>
            </a:r>
            <a:endParaRPr lang="en-US" b="1" dirty="0" smtClean="0"/>
          </a:p>
          <a:p>
            <a:pPr marL="115352" indent="-115352">
              <a:buFontTx/>
              <a:buChar char="•"/>
            </a:pPr>
            <a:r>
              <a:rPr lang="en-US" dirty="0" smtClean="0"/>
              <a:t>Is a single large snow storm more expensive to handle than several moderate storms?</a:t>
            </a:r>
          </a:p>
          <a:p>
            <a:pPr marL="115352" indent="-115352">
              <a:buFontTx/>
              <a:buChar char="•"/>
            </a:pPr>
            <a:r>
              <a:rPr lang="en-US" dirty="0" smtClean="0"/>
              <a:t>Do we have adequate funds for snow removal?</a:t>
            </a:r>
          </a:p>
          <a:p>
            <a:pPr marL="115352" indent="-115352">
              <a:buFontTx/>
              <a:buChar char="•"/>
            </a:pPr>
            <a:r>
              <a:rPr lang="en-US" dirty="0" smtClean="0"/>
              <a:t>What are our plans if we need to spend more than what has been set aside?</a:t>
            </a:r>
          </a:p>
          <a:p>
            <a:pPr marL="115352" indent="-115352">
              <a:buFontTx/>
              <a:buChar char="•"/>
            </a:pPr>
            <a:r>
              <a:rPr lang="en-US" dirty="0" smtClean="0"/>
              <a:t>What do we spend “snow funds” on if we do not spend all of it during snow season?</a:t>
            </a:r>
          </a:p>
          <a:p>
            <a:pPr marL="115352" indent="-115352"/>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6DCBC7-06B3-4EE2-9E3A-CB1BD51DFA58}" type="slidenum">
              <a:rPr lang="en-US" smtClean="0"/>
              <a:pPr>
                <a:defRPr/>
              </a:pPr>
              <a:t>23</a:t>
            </a:fld>
            <a:endParaRPr lang="en-US" dirty="0"/>
          </a:p>
        </p:txBody>
      </p:sp>
    </p:spTree>
    <p:extLst>
      <p:ext uri="{BB962C8B-B14F-4D97-AF65-F5344CB8AC3E}">
        <p14:creationId xmlns:p14="http://schemas.microsoft.com/office/powerpoint/2010/main" val="355187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AE9EC-7344-4490-9D3F-95625CCA701C}" type="datetime1">
              <a:rPr lang="en-US" smtClean="0"/>
              <a:t>11/14/14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2E0FC-61CE-4CD0-AC47-60160267E1DB}" type="datetime1">
              <a:rPr lang="en-US" smtClean="0"/>
              <a:t>11/14/14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CBA49-C227-4EF9-8338-922D00E98A9B}" type="datetime1">
              <a:rPr lang="en-US" smtClean="0"/>
              <a:t>11/14/14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FCAE5-D4E9-44ED-9201-6EF90720CB2C}" type="datetime1">
              <a:rPr lang="en-US" smtClean="0"/>
              <a:t>11/14/14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E3FC3-5B03-45C0-82AF-0E7A44E5DCEE}" type="datetime1">
              <a:rPr lang="en-US" smtClean="0"/>
              <a:t>11/14/14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F13073-3BA8-4A75-AD52-4F392B35F218}" type="datetime1">
              <a:rPr lang="en-US" smtClean="0"/>
              <a:t>11/14/14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2F163-377E-4588-8F08-F1EC47C1F7C3}" type="datetime1">
              <a:rPr lang="en-US" smtClean="0"/>
              <a:t>11/14/14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4FF08E-843C-47DB-BE23-F20E4D606E50}" type="datetime1">
              <a:rPr lang="en-US" smtClean="0"/>
              <a:t>11/14/14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C2460-8BC9-40D6-B3D8-8313C5638B94}" type="datetime1">
              <a:rPr lang="en-US" smtClean="0"/>
              <a:t>11/14/14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4E053-425C-4FA5-9362-C648C85D1BE9}" type="datetime1">
              <a:rPr lang="en-US" smtClean="0"/>
              <a:t>11/14/14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67CDE-35A3-4D7F-929D-DE03A513C66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DF5D9-AB46-419A-9EE6-64E88E0F783F}" type="datetime1">
              <a:rPr lang="en-US" smtClean="0"/>
              <a:t>11/14/14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F67CDE-35A3-4D7F-929D-DE03A513C662}" type="slidenum">
              <a:rPr lang="en-US" smtClean="0"/>
              <a:pPr/>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DB273911-F4D8-4E21-8FB8-F2539ECA01AB}" type="datetime1">
              <a:rPr lang="en-US" smtClean="0"/>
              <a:t>11/14/14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DF67CDE-35A3-4D7F-929D-DE03A513C66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F67CDE-35A3-4D7F-929D-DE03A513C662}" type="slidenum">
              <a:rPr lang="en-US" smtClean="0"/>
              <a:pPr/>
              <a:t>1</a:t>
            </a:fld>
            <a:endParaRPr lang="en-US" dirty="0"/>
          </a:p>
        </p:txBody>
      </p:sp>
      <p:sp>
        <p:nvSpPr>
          <p:cNvPr id="30723" name="Content Placeholder 2"/>
          <p:cNvSpPr>
            <a:spLocks noGrp="1"/>
          </p:cNvSpPr>
          <p:nvPr>
            <p:ph idx="4294967295"/>
          </p:nvPr>
        </p:nvSpPr>
        <p:spPr>
          <a:xfrm>
            <a:off x="228600" y="1600200"/>
            <a:ext cx="8610600" cy="4525963"/>
          </a:xfrm>
        </p:spPr>
        <p:txBody>
          <a:bodyPr>
            <a:normAutofit fontScale="92500" lnSpcReduction="20000"/>
          </a:bodyPr>
          <a:lstStyle/>
          <a:p>
            <a:pPr eaLnBrk="1" hangingPunct="1">
              <a:buFont typeface="Arial" pitchFamily="34" charset="0"/>
              <a:buNone/>
            </a:pPr>
            <a:endParaRPr lang="en-US" dirty="0" smtClean="0"/>
          </a:p>
          <a:p>
            <a:pPr algn="ctr" eaLnBrk="1" hangingPunct="1">
              <a:buFont typeface="Arial" pitchFamily="34" charset="0"/>
              <a:buNone/>
            </a:pPr>
            <a:endParaRPr lang="en-US" sz="3600" b="1" dirty="0" smtClean="0"/>
          </a:p>
          <a:p>
            <a:pPr algn="ctr" eaLnBrk="1" hangingPunct="1">
              <a:buFont typeface="Arial" pitchFamily="34" charset="0"/>
              <a:buNone/>
            </a:pPr>
            <a:r>
              <a:rPr lang="en-US" sz="4000" b="1" dirty="0" smtClean="0">
                <a:latin typeface="Copperplate Gothic Bold" pitchFamily="34" charset="0"/>
              </a:rPr>
              <a:t>2014 - 2015 </a:t>
            </a:r>
          </a:p>
          <a:p>
            <a:pPr algn="ctr" eaLnBrk="1" hangingPunct="1">
              <a:buFont typeface="Arial" pitchFamily="34" charset="0"/>
              <a:buNone/>
            </a:pPr>
            <a:r>
              <a:rPr lang="en-US" sz="4000" b="1" dirty="0" smtClean="0">
                <a:latin typeface="Copperplate Gothic Bold" pitchFamily="34" charset="0"/>
              </a:rPr>
              <a:t>District of Columbia </a:t>
            </a:r>
          </a:p>
          <a:p>
            <a:pPr algn="ctr" eaLnBrk="1" hangingPunct="1">
              <a:buFont typeface="Arial" pitchFamily="34" charset="0"/>
              <a:buNone/>
            </a:pPr>
            <a:r>
              <a:rPr lang="en-US" sz="4000" b="1" dirty="0" smtClean="0">
                <a:latin typeface="Copperplate Gothic Bold" pitchFamily="34" charset="0"/>
              </a:rPr>
              <a:t>Snow  Removal</a:t>
            </a:r>
          </a:p>
          <a:p>
            <a:pPr algn="ctr" eaLnBrk="1" hangingPunct="1">
              <a:buFont typeface="Arial" pitchFamily="34" charset="0"/>
              <a:buNone/>
            </a:pPr>
            <a:r>
              <a:rPr lang="en-US" sz="4000" b="1" dirty="0" smtClean="0">
                <a:latin typeface="Copperplate Gothic Bold" pitchFamily="34" charset="0"/>
              </a:rPr>
              <a:t>Program</a:t>
            </a:r>
          </a:p>
          <a:p>
            <a:pPr algn="ctr" eaLnBrk="1" hangingPunct="1">
              <a:buFont typeface="Arial" pitchFamily="34" charset="0"/>
              <a:buNone/>
            </a:pPr>
            <a:r>
              <a:rPr lang="en-US" sz="2400" b="1" dirty="0" smtClean="0">
                <a:latin typeface="Copperplate Gothic Bold" pitchFamily="34" charset="0"/>
              </a:rPr>
              <a:t>Mayor Vincent  C. Gray</a:t>
            </a:r>
          </a:p>
          <a:p>
            <a:pPr algn="ctr" eaLnBrk="1" hangingPunct="1">
              <a:buFont typeface="Arial" pitchFamily="34" charset="0"/>
              <a:buNone/>
            </a:pPr>
            <a:r>
              <a:rPr lang="en-US" sz="1700" b="1" dirty="0" smtClean="0">
                <a:latin typeface="Copperplate Gothic Bold" pitchFamily="34" charset="0"/>
              </a:rPr>
              <a:t>DPW Director William O. Howland </a:t>
            </a:r>
            <a:r>
              <a:rPr lang="en-US" sz="1700" b="1" dirty="0">
                <a:latin typeface="Copperplate Gothic Bold" pitchFamily="34" charset="0"/>
              </a:rPr>
              <a:t>,</a:t>
            </a:r>
            <a:r>
              <a:rPr lang="en-US" sz="1700" b="1" dirty="0" smtClean="0">
                <a:latin typeface="Copperplate Gothic Bold" pitchFamily="34" charset="0"/>
              </a:rPr>
              <a:t> Jr.</a:t>
            </a:r>
          </a:p>
          <a:p>
            <a:pPr algn="ctr" eaLnBrk="1" hangingPunct="1">
              <a:buFont typeface="Arial" pitchFamily="34" charset="0"/>
              <a:buNone/>
            </a:pPr>
            <a:endParaRPr lang="en-US" sz="3600" b="1" dirty="0" smtClean="0">
              <a:latin typeface="Copperplate Gothic Bold" pitchFamily="34" charset="0"/>
            </a:endParaRPr>
          </a:p>
        </p:txBody>
      </p:sp>
      <p:pic>
        <p:nvPicPr>
          <p:cNvPr id="7" name="Picture 6" descr="viewer.png"/>
          <p:cNvPicPr>
            <a:picLocks noChangeAspect="1"/>
          </p:cNvPicPr>
          <p:nvPr/>
        </p:nvPicPr>
        <p:blipFill>
          <a:blip r:embed="rId3" cstate="print"/>
          <a:stretch>
            <a:fillRect/>
          </a:stretch>
        </p:blipFill>
        <p:spPr>
          <a:xfrm>
            <a:off x="685800" y="5932265"/>
            <a:ext cx="1390135" cy="704792"/>
          </a:xfrm>
          <a:prstGeom prst="rect">
            <a:avLst/>
          </a:prstGeom>
        </p:spPr>
      </p:pic>
      <p:pic>
        <p:nvPicPr>
          <p:cNvPr id="9" name="Picture 8"/>
          <p:cNvPicPr>
            <a:picLocks noChangeAspect="1" noChangeArrowheads="1"/>
          </p:cNvPicPr>
          <p:nvPr/>
        </p:nvPicPr>
        <p:blipFill>
          <a:blip r:embed="rId4"/>
          <a:srcRect/>
          <a:stretch>
            <a:fillRect/>
          </a:stretch>
        </p:blipFill>
        <p:spPr bwMode="auto">
          <a:xfrm>
            <a:off x="3886200" y="5875057"/>
            <a:ext cx="1066800" cy="762000"/>
          </a:xfrm>
          <a:prstGeom prst="rect">
            <a:avLst/>
          </a:prstGeom>
          <a:noFill/>
          <a:ln w="9525" algn="ctr">
            <a:noFill/>
            <a:miter lim="800000"/>
            <a:headEnd/>
            <a:tailEnd/>
          </a:ln>
        </p:spPr>
      </p:pic>
      <p:pic>
        <p:nvPicPr>
          <p:cNvPr id="10" name="Picture 2" descr="\\sdpwfile\Home\lindap.grant\Graphics\DC_Snow_Team_LOGO_v2.f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794" y="609600"/>
            <a:ext cx="2138546" cy="16752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209" y="5875057"/>
            <a:ext cx="1149791" cy="777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nowPlanMap8x11"/>
          <p:cNvPicPr>
            <a:picLocks noChangeAspect="1" noChangeArrowheads="1"/>
          </p:cNvPicPr>
          <p:nvPr/>
        </p:nvPicPr>
        <p:blipFill>
          <a:blip r:embed="rId2" cstate="print"/>
          <a:srcRect/>
          <a:stretch>
            <a:fillRect/>
          </a:stretch>
        </p:blipFill>
        <p:spPr bwMode="auto">
          <a:xfrm>
            <a:off x="2286000" y="1068727"/>
            <a:ext cx="5029200" cy="5649989"/>
          </a:xfrm>
          <a:prstGeom prst="rect">
            <a:avLst/>
          </a:prstGeom>
          <a:noFill/>
          <a:ln w="9525">
            <a:noFill/>
            <a:miter lim="800000"/>
            <a:headEnd/>
            <a:tailEnd/>
          </a:ln>
        </p:spPr>
      </p:pic>
      <p:sp>
        <p:nvSpPr>
          <p:cNvPr id="3" name="Title 2"/>
          <p:cNvSpPr>
            <a:spLocks noGrp="1"/>
          </p:cNvSpPr>
          <p:nvPr>
            <p:ph type="title"/>
          </p:nvPr>
        </p:nvSpPr>
        <p:spPr>
          <a:xfrm>
            <a:off x="914400" y="274638"/>
            <a:ext cx="7772400" cy="868362"/>
          </a:xfrm>
        </p:spPr>
        <p:txBody>
          <a:bodyPr/>
          <a:lstStyle/>
          <a:p>
            <a:pPr algn="ctr"/>
            <a:r>
              <a:rPr lang="en-US" b="1" dirty="0" smtClean="0"/>
              <a:t>District Snow Zone Map</a:t>
            </a:r>
            <a:endParaRPr lang="en-US" b="1" dirty="0"/>
          </a:p>
        </p:txBody>
      </p:sp>
      <p:sp>
        <p:nvSpPr>
          <p:cNvPr id="2" name="Slide Number Placeholder 1"/>
          <p:cNvSpPr>
            <a:spLocks noGrp="1"/>
          </p:cNvSpPr>
          <p:nvPr>
            <p:ph type="sldNum" sz="quarter" idx="12"/>
          </p:nvPr>
        </p:nvSpPr>
        <p:spPr>
          <a:xfrm>
            <a:off x="152400" y="5951810"/>
            <a:ext cx="1028545" cy="766906"/>
          </a:xfrm>
        </p:spPr>
        <p:txBody>
          <a:bodyPr/>
          <a:lstStyle/>
          <a:p>
            <a:fld id="{8DF67CDE-35A3-4D7F-929D-DE03A513C662}"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7"/>
            <a:ext cx="7772400" cy="623365"/>
          </a:xfrm>
        </p:spPr>
        <p:txBody>
          <a:bodyPr>
            <a:normAutofit/>
          </a:bodyPr>
          <a:lstStyle/>
          <a:p>
            <a:pPr algn="ctr"/>
            <a:r>
              <a:rPr lang="en-US" b="1" dirty="0" smtClean="0"/>
              <a:t>District Light Plow Routes</a:t>
            </a:r>
            <a:endParaRPr lang="en-US" b="1" dirty="0"/>
          </a:p>
        </p:txBody>
      </p:sp>
      <p:sp>
        <p:nvSpPr>
          <p:cNvPr id="2" name="Slide Number Placeholder 1"/>
          <p:cNvSpPr>
            <a:spLocks noGrp="1"/>
          </p:cNvSpPr>
          <p:nvPr>
            <p:ph type="sldNum" sz="quarter" idx="12"/>
          </p:nvPr>
        </p:nvSpPr>
        <p:spPr>
          <a:xfrm>
            <a:off x="228601" y="6400800"/>
            <a:ext cx="533400" cy="304800"/>
          </a:xfrm>
        </p:spPr>
        <p:txBody>
          <a:bodyPr/>
          <a:lstStyle/>
          <a:p>
            <a:fld id="{8DF67CDE-35A3-4D7F-929D-DE03A513C662}" type="slidenum">
              <a:rPr lang="en-US" smtClean="0"/>
              <a:pPr/>
              <a:t>11</a:t>
            </a:fld>
            <a:endParaRPr lang="en-US" dirty="0"/>
          </a:p>
        </p:txBody>
      </p:sp>
      <p:pic>
        <p:nvPicPr>
          <p:cNvPr id="4098" name="Picture 2" descr="SnowPlanMapLightPlow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5181600" cy="500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8285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563562"/>
          </a:xfrm>
        </p:spPr>
        <p:txBody>
          <a:bodyPr>
            <a:normAutofit fontScale="90000"/>
          </a:bodyPr>
          <a:lstStyle/>
          <a:p>
            <a:pPr algn="ctr"/>
            <a:r>
              <a:rPr lang="en-US" b="1" dirty="0" smtClean="0"/>
              <a:t>District Light Plow Route 703</a:t>
            </a:r>
            <a:endParaRPr lang="en-US" b="1" dirty="0"/>
          </a:p>
        </p:txBody>
      </p:sp>
      <p:sp>
        <p:nvSpPr>
          <p:cNvPr id="2" name="Slide Number Placeholder 1"/>
          <p:cNvSpPr>
            <a:spLocks noGrp="1"/>
          </p:cNvSpPr>
          <p:nvPr>
            <p:ph type="sldNum" sz="quarter" idx="12"/>
          </p:nvPr>
        </p:nvSpPr>
        <p:spPr>
          <a:xfrm>
            <a:off x="152401" y="6400800"/>
            <a:ext cx="533400" cy="304800"/>
          </a:xfrm>
        </p:spPr>
        <p:txBody>
          <a:bodyPr/>
          <a:lstStyle/>
          <a:p>
            <a:fld id="{8DF67CDE-35A3-4D7F-929D-DE03A513C662}" type="slidenum">
              <a:rPr lang="en-US" smtClean="0"/>
              <a:pPr/>
              <a:t>12</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990500291"/>
              </p:ext>
            </p:extLst>
          </p:nvPr>
        </p:nvGraphicFramePr>
        <p:xfrm>
          <a:off x="2286000" y="914400"/>
          <a:ext cx="4664075" cy="5730875"/>
        </p:xfrm>
        <a:graphic>
          <a:graphicData uri="http://schemas.openxmlformats.org/presentationml/2006/ole">
            <mc:AlternateContent xmlns:mc="http://schemas.openxmlformats.org/markup-compatibility/2006">
              <mc:Choice xmlns:v="urn:schemas-microsoft-com:vml" Requires="v">
                <p:oleObj spid="_x0000_s5385" name="Acrobat Document" r:id="rId3" imgW="4663359" imgH="6035040" progId="AcroExch.Document.7">
                  <p:embed/>
                </p:oleObj>
              </mc:Choice>
              <mc:Fallback>
                <p:oleObj name="Acrobat Document" r:id="rId3" imgW="4663359" imgH="6035040" progId="AcroExch.Document.7">
                  <p:embed/>
                  <p:pic>
                    <p:nvPicPr>
                      <p:cNvPr id="0" name=""/>
                      <p:cNvPicPr/>
                      <p:nvPr/>
                    </p:nvPicPr>
                    <p:blipFill>
                      <a:blip r:embed="rId4"/>
                      <a:stretch>
                        <a:fillRect/>
                      </a:stretch>
                    </p:blipFill>
                    <p:spPr>
                      <a:xfrm>
                        <a:off x="2286000" y="914400"/>
                        <a:ext cx="4664075" cy="5730875"/>
                      </a:xfrm>
                      <a:prstGeom prst="rect">
                        <a:avLst/>
                      </a:prstGeom>
                    </p:spPr>
                  </p:pic>
                </p:oleObj>
              </mc:Fallback>
            </mc:AlternateContent>
          </a:graphicData>
        </a:graphic>
      </p:graphicFrame>
    </p:spTree>
    <p:extLst>
      <p:ext uri="{BB962C8B-B14F-4D97-AF65-F5344CB8AC3E}">
        <p14:creationId xmlns:p14="http://schemas.microsoft.com/office/powerpoint/2010/main" val="39197221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Three Primary Mobilization Types</a:t>
            </a:r>
            <a:endParaRPr lang="en-US" b="1" dirty="0"/>
          </a:p>
        </p:txBody>
      </p:sp>
      <p:sp>
        <p:nvSpPr>
          <p:cNvPr id="3" name="Content Placeholder 2"/>
          <p:cNvSpPr>
            <a:spLocks noGrp="1"/>
          </p:cNvSpPr>
          <p:nvPr>
            <p:ph idx="1"/>
          </p:nvPr>
        </p:nvSpPr>
        <p:spPr/>
        <p:txBody>
          <a:bodyPr>
            <a:noAutofit/>
          </a:bodyPr>
          <a:lstStyle/>
          <a:p>
            <a:r>
              <a:rPr lang="en-US" sz="2000" b="1" dirty="0" smtClean="0">
                <a:latin typeface="Times New Roman" pitchFamily="18" charset="0"/>
                <a:cs typeface="Times New Roman" pitchFamily="18" charset="0"/>
              </a:rPr>
              <a:t>FULL DEPLOYMENT-</a:t>
            </a:r>
            <a:r>
              <a:rPr lang="en-US" sz="2000" dirty="0" smtClean="0">
                <a:latin typeface="Times New Roman" pitchFamily="18" charset="0"/>
                <a:cs typeface="Times New Roman" pitchFamily="18" charset="0"/>
              </a:rPr>
              <a:t>(Snowfall ½”-6”)106 heavy plows, 82 light plows, 40 NHS plows, no </a:t>
            </a:r>
            <a:r>
              <a:rPr lang="en-US" sz="2000" dirty="0">
                <a:latin typeface="Times New Roman" pitchFamily="18" charset="0"/>
                <a:cs typeface="Times New Roman" pitchFamily="18" charset="0"/>
              </a:rPr>
              <a:t>c</a:t>
            </a:r>
            <a:r>
              <a:rPr lang="en-US" sz="2000" dirty="0" smtClean="0">
                <a:latin typeface="Times New Roman" pitchFamily="18" charset="0"/>
                <a:cs typeface="Times New Roman" pitchFamily="18" charset="0"/>
              </a:rPr>
              <a:t>ontract plows</a:t>
            </a:r>
          </a:p>
          <a:p>
            <a:pPr lvl="1">
              <a:buFont typeface="Wingdings" pitchFamily="2" charset="2"/>
              <a:buChar char="q"/>
            </a:pPr>
            <a:r>
              <a:rPr lang="en-US" sz="2000" dirty="0" smtClean="0">
                <a:latin typeface="Times New Roman" pitchFamily="18" charset="0"/>
                <a:cs typeface="Times New Roman" pitchFamily="18" charset="0"/>
              </a:rPr>
              <a:t>Above 6”:  w/Contract Plows-Additional 75 heavy plows + 10 additional NHS heavy plows; possible use of 50 pieces of specialized equipment, e.g., Bobcats, if conditions warrant</a:t>
            </a:r>
          </a:p>
          <a:p>
            <a:pPr lvl="1">
              <a:buFont typeface="Wingdings" pitchFamily="2" charset="2"/>
              <a:buChar char="q"/>
            </a:pP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PARTIAL DEPLOYMENT-</a:t>
            </a:r>
            <a:r>
              <a:rPr lang="en-US" sz="2000" dirty="0" smtClean="0">
                <a:latin typeface="Times New Roman" pitchFamily="18" charset="0"/>
                <a:cs typeface="Times New Roman" pitchFamily="18" charset="0"/>
              </a:rPr>
              <a:t>(Dusting) 51 heavy </a:t>
            </a:r>
            <a:r>
              <a:rPr lang="en-US" sz="2000" dirty="0">
                <a:latin typeface="Times New Roman" pitchFamily="18" charset="0"/>
                <a:cs typeface="Times New Roman" pitchFamily="18" charset="0"/>
              </a:rPr>
              <a:t>p</a:t>
            </a:r>
            <a:r>
              <a:rPr lang="en-US" sz="2000" dirty="0" smtClean="0">
                <a:latin typeface="Times New Roman" pitchFamily="18" charset="0"/>
                <a:cs typeface="Times New Roman" pitchFamily="18" charset="0"/>
              </a:rPr>
              <a:t>lows, 41 light plows, 15 NHS heavy plows</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PROWL DEPLOYMENT-</a:t>
            </a:r>
            <a:r>
              <a:rPr lang="en-US" sz="2000" dirty="0" smtClean="0">
                <a:latin typeface="Times New Roman" pitchFamily="18" charset="0"/>
                <a:cs typeface="Times New Roman" pitchFamily="18" charset="0"/>
              </a:rPr>
              <a:t>(Bridges, overpasses) 25-30 heavy plows</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5951810"/>
            <a:ext cx="1028545" cy="829990"/>
          </a:xfrm>
        </p:spPr>
        <p:txBody>
          <a:bodyPr/>
          <a:lstStyle/>
          <a:p>
            <a:fld id="{8DF67CDE-35A3-4D7F-929D-DE03A513C662}" type="slidenum">
              <a:rPr lang="en-US" smtClean="0"/>
              <a:pPr/>
              <a:t>13</a:t>
            </a:fld>
            <a:endParaRPr lang="en-US" dirty="0"/>
          </a:p>
        </p:txBody>
      </p:sp>
    </p:spTree>
    <p:extLst>
      <p:ext uri="{BB962C8B-B14F-4D97-AF65-F5344CB8AC3E}">
        <p14:creationId xmlns:p14="http://schemas.microsoft.com/office/powerpoint/2010/main" val="30027171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990601"/>
          </a:xfrm>
        </p:spPr>
        <p:txBody>
          <a:bodyPr/>
          <a:lstStyle/>
          <a:p>
            <a:pPr algn="ctr"/>
            <a:r>
              <a:rPr lang="en-US" b="1" dirty="0" smtClean="0"/>
              <a:t>DC Snow Fleet</a:t>
            </a:r>
            <a:endParaRPr lang="en-US" b="1" dirty="0"/>
          </a:p>
        </p:txBody>
      </p:sp>
      <p:sp>
        <p:nvSpPr>
          <p:cNvPr id="3" name="Slide Number Placeholder 2"/>
          <p:cNvSpPr>
            <a:spLocks noGrp="1"/>
          </p:cNvSpPr>
          <p:nvPr>
            <p:ph type="sldNum" sz="quarter" idx="12"/>
          </p:nvPr>
        </p:nvSpPr>
        <p:spPr>
          <a:xfrm>
            <a:off x="152400" y="6400800"/>
            <a:ext cx="685799" cy="381000"/>
          </a:xfrm>
        </p:spPr>
        <p:txBody>
          <a:bodyPr/>
          <a:lstStyle/>
          <a:p>
            <a:fld id="{8DF67CDE-35A3-4D7F-929D-DE03A513C662}" type="slidenum">
              <a:rPr lang="en-US" smtClean="0"/>
              <a:pPr/>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2553990"/>
              </p:ext>
            </p:extLst>
          </p:nvPr>
        </p:nvGraphicFramePr>
        <p:xfrm>
          <a:off x="381000" y="1295401"/>
          <a:ext cx="8229601" cy="5198511"/>
        </p:xfrm>
        <a:graphic>
          <a:graphicData uri="http://schemas.openxmlformats.org/drawingml/2006/table">
            <a:tbl>
              <a:tblPr/>
              <a:tblGrid>
                <a:gridCol w="6284122"/>
                <a:gridCol w="1945479"/>
              </a:tblGrid>
              <a:tr h="327895">
                <a:tc>
                  <a:txBody>
                    <a:bodyPr/>
                    <a:lstStyle/>
                    <a:p>
                      <a:pPr algn="l" fontAlgn="b"/>
                      <a:r>
                        <a:rPr lang="en-US" sz="1600" b="1" i="0" u="none" strike="noStrike" dirty="0">
                          <a:solidFill>
                            <a:srgbClr val="FF0000"/>
                          </a:solidFill>
                          <a:latin typeface="Tahoma"/>
                        </a:rPr>
                        <a:t>TOTAL SNOW </a:t>
                      </a:r>
                      <a:r>
                        <a:rPr lang="en-US" sz="1600" b="1" i="0" u="none" strike="noStrike" dirty="0" smtClean="0">
                          <a:solidFill>
                            <a:srgbClr val="FF0000"/>
                          </a:solidFill>
                          <a:latin typeface="Tahoma"/>
                        </a:rPr>
                        <a:t>PROGRAM 2014-2015</a:t>
                      </a:r>
                      <a:endParaRPr lang="en-US" sz="1600" b="1" i="0" u="none" strike="noStrike" dirty="0">
                        <a:solidFill>
                          <a:srgbClr val="FF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latin typeface="Tahoma"/>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27895">
                <a:tc>
                  <a:txBody>
                    <a:bodyPr/>
                    <a:lstStyle/>
                    <a:p>
                      <a:pPr algn="l" fontAlgn="b"/>
                      <a:endParaRPr lang="en-US" sz="1600" b="1" i="1" u="sng" strike="noStrike" dirty="0">
                        <a:solidFill>
                          <a:srgbClr val="002060"/>
                        </a:solidFill>
                        <a:latin typeface="Arial"/>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27895">
                <a:tc>
                  <a:txBody>
                    <a:bodyPr/>
                    <a:lstStyle/>
                    <a:p>
                      <a:pPr algn="ctr" fontAlgn="b"/>
                      <a:r>
                        <a:rPr lang="en-US" sz="1600" b="0" i="0" u="none" strike="noStrike" dirty="0">
                          <a:latin typeface="Tahoma"/>
                        </a:rPr>
                        <a:t>Vehicle Type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Tahoma"/>
                        </a:rPr>
                        <a:t>Fleet Size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Municipal Heavy </a:t>
                      </a:r>
                      <a:r>
                        <a:rPr lang="en-US" sz="1600" b="0" i="0" u="none" strike="noStrike" dirty="0" smtClean="0">
                          <a:latin typeface="Tahoma"/>
                        </a:rPr>
                        <a:t>Plows </a:t>
                      </a:r>
                      <a:r>
                        <a:rPr lang="en-US" sz="1600" b="0" i="0" u="none" strike="noStrike" dirty="0">
                          <a:latin typeface="Tahoma"/>
                        </a:rPr>
                        <a:t>(</a:t>
                      </a:r>
                      <a:r>
                        <a:rPr lang="en-US" sz="1600" b="0" i="0" u="none" strike="noStrike" dirty="0" smtClean="0">
                          <a:latin typeface="Tahoma"/>
                        </a:rPr>
                        <a:t>6w </a:t>
                      </a:r>
                      <a:r>
                        <a:rPr lang="en-US" sz="1600" b="0" i="0" u="none" strike="noStrike" dirty="0">
                          <a:latin typeface="Tahoma"/>
                        </a:rPr>
                        <a:t>&amp; </a:t>
                      </a:r>
                      <a:r>
                        <a:rPr lang="en-US" sz="1600" b="0" i="0" u="none" strike="noStrike" dirty="0" smtClean="0">
                          <a:latin typeface="Tahoma"/>
                        </a:rPr>
                        <a:t>10w)      </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effectLst>
                            <a:outerShdw blurRad="38100" dist="38100" dir="2700000" algn="tl">
                              <a:srgbClr val="000000">
                                <a:alpha val="43137"/>
                              </a:srgbClr>
                            </a:outerShdw>
                          </a:effectLst>
                          <a:latin typeface="Tahoma"/>
                        </a:rPr>
                        <a:t>137</a:t>
                      </a:r>
                      <a:endParaRPr lang="en-US" sz="1600" b="0" i="0" u="none" strike="noStrike" dirty="0">
                        <a:effectLst>
                          <a:outerShdw blurRad="38100" dist="38100" dir="2700000" algn="tl">
                            <a:srgbClr val="000000">
                              <a:alpha val="43137"/>
                            </a:srgbClr>
                          </a:outerShdw>
                        </a:effectLst>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Light </a:t>
                      </a:r>
                      <a:r>
                        <a:rPr lang="en-US" sz="1600" b="0" i="0" u="none" strike="noStrike" dirty="0" smtClean="0">
                          <a:latin typeface="Tahoma"/>
                        </a:rPr>
                        <a:t>Plows, Pick-Ups</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effectLst>
                            <a:outerShdw blurRad="38100" dist="38100" dir="2700000" algn="tl">
                              <a:srgbClr val="000000">
                                <a:alpha val="43137"/>
                              </a:srgbClr>
                            </a:outerShdw>
                          </a:effectLst>
                          <a:latin typeface="Tahoma"/>
                        </a:rPr>
                        <a:t>99</a:t>
                      </a:r>
                      <a:endParaRPr lang="en-US" sz="1600" b="0" i="0" u="none" strike="noStrike" dirty="0">
                        <a:effectLst>
                          <a:outerShdw blurRad="38100" dist="38100" dir="2700000" algn="tl">
                            <a:srgbClr val="000000">
                              <a:alpha val="43137"/>
                            </a:srgbClr>
                          </a:outerShdw>
                        </a:effectLst>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Liquid Dispensing Trucks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effectLst>
                            <a:outerShdw blurRad="38100" dist="38100" dir="2700000" algn="tl">
                              <a:srgbClr val="000000">
                                <a:alpha val="43137"/>
                              </a:srgbClr>
                            </a:outerShdw>
                          </a:effectLst>
                          <a:latin typeface="Tahoma"/>
                        </a:rPr>
                        <a:t>8</a:t>
                      </a:r>
                      <a:endParaRPr lang="en-US" sz="1600" b="0" i="0" u="none" strike="noStrike" dirty="0">
                        <a:effectLst>
                          <a:outerShdw blurRad="38100" dist="38100" dir="2700000" algn="tl">
                            <a:srgbClr val="000000">
                              <a:alpha val="43137"/>
                            </a:srgbClr>
                          </a:outerShdw>
                        </a:effectLst>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Front End </a:t>
                      </a:r>
                      <a:r>
                        <a:rPr lang="en-US" sz="1600" b="0" i="0" u="none" strike="noStrike" dirty="0" smtClean="0">
                          <a:latin typeface="Tahoma"/>
                        </a:rPr>
                        <a:t>Loaders/Bobcats/Backhoes (load salt</a:t>
                      </a:r>
                      <a:r>
                        <a:rPr lang="en-US" sz="1600" b="0" i="0" u="none" strike="noStrike" dirty="0">
                          <a:latin typeface="Tahoma"/>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effectLst>
                            <a:outerShdw blurRad="38100" dist="38100" dir="2700000" algn="tl">
                              <a:srgbClr val="000000">
                                <a:alpha val="43137"/>
                              </a:srgbClr>
                            </a:outerShdw>
                          </a:effectLst>
                          <a:latin typeface="Tahoma"/>
                        </a:rPr>
                        <a:t>30</a:t>
                      </a:r>
                      <a:endParaRPr lang="en-US" sz="1600" b="0" i="0" u="none" strike="noStrike" dirty="0">
                        <a:effectLst>
                          <a:outerShdw blurRad="38100" dist="38100" dir="2700000" algn="tl">
                            <a:srgbClr val="000000">
                              <a:alpha val="43137"/>
                            </a:srgbClr>
                          </a:outerShdw>
                        </a:effectLst>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smtClean="0">
                          <a:latin typeface="Tahoma"/>
                        </a:rPr>
                        <a:t>NHS System-75 miles-Heavy</a:t>
                      </a:r>
                      <a:r>
                        <a:rPr lang="en-US" sz="1600" b="0" i="0" u="none" strike="noStrike" baseline="0" dirty="0" smtClean="0">
                          <a:latin typeface="Tahoma"/>
                        </a:rPr>
                        <a:t> Plows</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effectLst>
                            <a:outerShdw blurRad="38100" dist="38100" dir="2700000" algn="tl">
                              <a:srgbClr val="000000">
                                <a:alpha val="43137"/>
                              </a:srgbClr>
                            </a:outerShdw>
                          </a:effectLst>
                          <a:latin typeface="Tahoma"/>
                        </a:rPr>
                        <a:t>55</a:t>
                      </a:r>
                      <a:endParaRPr lang="en-US" sz="1600" b="0" i="0" u="none" strike="noStrike" dirty="0">
                        <a:effectLst>
                          <a:outerShdw blurRad="38100" dist="38100" dir="2700000" algn="tl">
                            <a:srgbClr val="000000">
                              <a:alpha val="43137"/>
                            </a:srgbClr>
                          </a:outerShdw>
                        </a:effectLst>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79">
                <a:tc>
                  <a:txBody>
                    <a:bodyPr/>
                    <a:lstStyle/>
                    <a:p>
                      <a:pPr algn="r" fontAlgn="b"/>
                      <a:r>
                        <a:rPr lang="en-US" sz="1600" b="1" i="0" u="none" strike="noStrike" dirty="0">
                          <a:latin typeface="Tahoma"/>
                        </a:rPr>
                        <a:t>Sub-Total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smtClean="0">
                          <a:effectLst>
                            <a:outerShdw blurRad="38100" dist="38100" dir="2700000" algn="tl">
                              <a:srgbClr val="000000">
                                <a:alpha val="43137"/>
                              </a:srgbClr>
                            </a:outerShdw>
                          </a:effectLst>
                          <a:latin typeface="Tahoma"/>
                        </a:rPr>
                        <a:t>329</a:t>
                      </a:r>
                      <a:endParaRPr lang="en-US" sz="1600" b="1" i="0" u="none" strike="noStrike" dirty="0">
                        <a:effectLst>
                          <a:outerShdw blurRad="38100" dist="38100" dir="2700000" algn="tl">
                            <a:srgbClr val="000000">
                              <a:alpha val="43137"/>
                            </a:srgbClr>
                          </a:outerShdw>
                        </a:effectLst>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779">
                <a:tc>
                  <a:txBody>
                    <a:bodyPr/>
                    <a:lstStyle/>
                    <a:p>
                      <a:pPr algn="l" fontAlgn="b"/>
                      <a:r>
                        <a:rPr lang="en-US" sz="1600" b="1" i="0" u="none" strike="noStrike" dirty="0">
                          <a:solidFill>
                            <a:srgbClr val="FF0000"/>
                          </a:solidFill>
                          <a:latin typeface="Tahoma"/>
                        </a:rPr>
                        <a:t>CONTRACTOR </a:t>
                      </a:r>
                      <a:r>
                        <a:rPr lang="en-US" sz="1600" b="1" i="0" u="none" strike="noStrike" dirty="0" smtClean="0">
                          <a:solidFill>
                            <a:srgbClr val="FF0000"/>
                          </a:solidFill>
                          <a:latin typeface="Tahoma"/>
                        </a:rPr>
                        <a:t>TRUCKS:</a:t>
                      </a:r>
                      <a:r>
                        <a:rPr lang="en-US" sz="1600" b="1" i="0" u="none" strike="noStrike" baseline="0" dirty="0" smtClean="0">
                          <a:solidFill>
                            <a:srgbClr val="FF0000"/>
                          </a:solidFill>
                          <a:latin typeface="Tahoma"/>
                        </a:rPr>
                        <a:t> </a:t>
                      </a:r>
                      <a:r>
                        <a:rPr lang="en-US" sz="1600" b="1" i="0" u="none" strike="noStrike" dirty="0" smtClean="0">
                          <a:solidFill>
                            <a:srgbClr val="FF0000"/>
                          </a:solidFill>
                          <a:latin typeface="Tahoma"/>
                        </a:rPr>
                        <a:t>Additional Contingency Equipment</a:t>
                      </a:r>
                      <a:endParaRPr lang="en-US" sz="1600" b="1" i="0" u="none" strike="noStrike" dirty="0">
                        <a:solidFill>
                          <a:srgbClr val="FF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effectLst>
                            <a:outerShdw blurRad="38100" dist="38100" dir="2700000" algn="tl">
                              <a:srgbClr val="000000">
                                <a:alpha val="43137"/>
                              </a:srgbClr>
                            </a:outerShdw>
                          </a:effectLst>
                          <a:latin typeface="Tahoma"/>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85888">
                <a:tc>
                  <a:txBody>
                    <a:bodyPr/>
                    <a:lstStyle/>
                    <a:p>
                      <a:pPr algn="l" fontAlgn="b"/>
                      <a:r>
                        <a:rPr lang="en-US" sz="1600" b="1" i="0" u="none" strike="noStrike" dirty="0">
                          <a:latin typeface="Tahoma"/>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effectLst>
                            <a:outerShdw blurRad="38100" dist="38100" dir="2700000" algn="tl">
                              <a:srgbClr val="000000">
                                <a:alpha val="43137"/>
                              </a:srgbClr>
                            </a:outerShdw>
                          </a:effectLst>
                          <a:latin typeface="Tahoma"/>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smtClean="0">
                          <a:latin typeface="Tahoma"/>
                        </a:rPr>
                        <a:t>NHS-Capital Paving, Hertz, Additional Equipment, e.g., Hauling Trucks/Loaders/Roll-Offs</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effectLst>
                            <a:outerShdw blurRad="38100" dist="38100" dir="2700000" algn="tl">
                              <a:srgbClr val="000000">
                                <a:alpha val="43137"/>
                              </a:srgbClr>
                            </a:outerShdw>
                          </a:effectLst>
                          <a:latin typeface="Arial"/>
                        </a:rPr>
                        <a:t>115</a:t>
                      </a:r>
                      <a:endParaRPr lang="en-US" sz="1600" b="0" i="0" u="none" strike="noStrike" dirty="0">
                        <a:effectLst>
                          <a:outerShdw blurRad="38100" dist="38100" dir="2700000" algn="tl">
                            <a:srgbClr val="000000">
                              <a:alpha val="43137"/>
                            </a:srgbClr>
                          </a:outerShdw>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Horton </a:t>
                      </a:r>
                      <a:r>
                        <a:rPr lang="en-US" sz="1600" b="0" i="0" u="none" strike="noStrike" dirty="0" smtClean="0">
                          <a:latin typeface="Tahoma"/>
                        </a:rPr>
                        <a:t>Barber-25 Bobcats/25Backhoes</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effectLst>
                            <a:outerShdw blurRad="38100" dist="38100" dir="2700000" algn="tl">
                              <a:srgbClr val="000000">
                                <a:alpha val="43137"/>
                              </a:srgbClr>
                            </a:outerShdw>
                          </a:effectLst>
                          <a:latin typeface="Arial"/>
                        </a:rPr>
                        <a:t>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910">
                <a:tc>
                  <a:txBody>
                    <a:bodyPr/>
                    <a:lstStyle/>
                    <a:p>
                      <a:pPr algn="l" fontAlgn="b"/>
                      <a:r>
                        <a:rPr lang="en-US" sz="1600" b="0" i="0" u="none" strike="noStrike" dirty="0">
                          <a:latin typeface="Tahoma"/>
                        </a:rPr>
                        <a:t>Contract Plow Heavy </a:t>
                      </a:r>
                      <a:r>
                        <a:rPr lang="en-US" sz="1600" b="0" i="0" u="none" strike="noStrike" dirty="0" smtClean="0">
                          <a:latin typeface="Tahoma"/>
                        </a:rPr>
                        <a:t>Trucks  </a:t>
                      </a:r>
                      <a:r>
                        <a:rPr lang="en-US" sz="1600" b="0" i="0" u="none" strike="noStrike" dirty="0">
                          <a:latin typeface="Tahoma"/>
                        </a:rPr>
                        <a:t>(</a:t>
                      </a:r>
                      <a:r>
                        <a:rPr lang="en-US" sz="1600" b="0" i="0" u="none" strike="noStrike" dirty="0" smtClean="0">
                          <a:latin typeface="Tahoma"/>
                        </a:rPr>
                        <a:t>6w </a:t>
                      </a:r>
                      <a:r>
                        <a:rPr lang="en-US" sz="1600" b="0" i="0" u="none" strike="noStrike" dirty="0">
                          <a:latin typeface="Tahoma"/>
                        </a:rPr>
                        <a:t>&amp; </a:t>
                      </a:r>
                      <a:r>
                        <a:rPr lang="en-US" sz="1600" b="0" i="0" u="none" strike="noStrike" dirty="0" smtClean="0">
                          <a:latin typeface="Tahoma"/>
                        </a:rPr>
                        <a:t>10w)</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effectLst>
                            <a:outerShdw blurRad="38100" dist="38100" dir="2700000" algn="tl">
                              <a:srgbClr val="000000">
                                <a:alpha val="43137"/>
                              </a:srgbClr>
                            </a:outerShdw>
                          </a:effectLst>
                          <a:latin typeface="Arial"/>
                        </a:rPr>
                        <a:t>50</a:t>
                      </a:r>
                      <a:endParaRPr lang="en-US" sz="1600" b="0" i="0" u="none" strike="noStrike" dirty="0">
                        <a:effectLst>
                          <a:outerShdw blurRad="38100" dist="38100" dir="2700000" algn="tl">
                            <a:srgbClr val="000000">
                              <a:alpha val="43137"/>
                            </a:srgbClr>
                          </a:outerShdw>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r" fontAlgn="b"/>
                      <a:r>
                        <a:rPr lang="en-US" sz="1800" b="1" i="0" u="none" strike="noStrike" dirty="0">
                          <a:solidFill>
                            <a:srgbClr val="FF0000"/>
                          </a:solidFill>
                          <a:latin typeface="Tahoma"/>
                        </a:rPr>
                        <a:t>Grand Total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FFC000"/>
                          </a:solidFill>
                          <a:effectLst>
                            <a:outerShdw blurRad="38100" dist="38100" dir="2700000" algn="tl">
                              <a:srgbClr val="000000">
                                <a:alpha val="43137"/>
                              </a:srgbClr>
                            </a:outerShdw>
                          </a:effectLst>
                          <a:latin typeface="Arial"/>
                        </a:rPr>
                        <a:t>544</a:t>
                      </a:r>
                      <a:endParaRPr lang="en-US" sz="1800" b="1" i="0" u="none" strike="noStrike" dirty="0">
                        <a:solidFill>
                          <a:srgbClr val="FFC000"/>
                        </a:solidFill>
                        <a:effectLst>
                          <a:outerShdw blurRad="38100" dist="38100" dir="2700000" algn="tl">
                            <a:srgbClr val="000000">
                              <a:alpha val="43137"/>
                            </a:srgbClr>
                          </a:outerShdw>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664729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99047" y="316041"/>
            <a:ext cx="7125113" cy="1371599"/>
          </a:xfrm>
        </p:spPr>
        <p:txBody>
          <a:bodyPr/>
          <a:lstStyle/>
          <a:p>
            <a:pPr algn="ctr"/>
            <a:r>
              <a:rPr lang="en-US" sz="3200" b="1" dirty="0" smtClean="0"/>
              <a:t>Snow Performance Measures – Penguin Chart</a:t>
            </a:r>
          </a:p>
        </p:txBody>
      </p:sp>
      <p:sp>
        <p:nvSpPr>
          <p:cNvPr id="2" name="Slide Number Placeholder 1"/>
          <p:cNvSpPr>
            <a:spLocks noGrp="1"/>
          </p:cNvSpPr>
          <p:nvPr>
            <p:ph type="sldNum" sz="quarter" idx="12"/>
          </p:nvPr>
        </p:nvSpPr>
        <p:spPr>
          <a:xfrm>
            <a:off x="152400" y="5951810"/>
            <a:ext cx="1028545" cy="753790"/>
          </a:xfrm>
        </p:spPr>
        <p:txBody>
          <a:bodyPr/>
          <a:lstStyle/>
          <a:p>
            <a:fld id="{8DF67CDE-35A3-4D7F-929D-DE03A513C662}" type="slidenum">
              <a:rPr lang="en-US" smtClean="0"/>
              <a:pPr/>
              <a:t>15</a:t>
            </a:fld>
            <a:endParaRPr lang="en-US" dirty="0"/>
          </a:p>
        </p:txBody>
      </p:sp>
      <p:grpSp>
        <p:nvGrpSpPr>
          <p:cNvPr id="28675" name="Group 3"/>
          <p:cNvGrpSpPr>
            <a:grpSpLocks noChangeAspect="1"/>
          </p:cNvGrpSpPr>
          <p:nvPr/>
        </p:nvGrpSpPr>
        <p:grpSpPr bwMode="auto">
          <a:xfrm>
            <a:off x="152400" y="1687640"/>
            <a:ext cx="8658225" cy="3744096"/>
            <a:chOff x="192" y="1344"/>
            <a:chExt cx="5328" cy="1627"/>
          </a:xfrm>
        </p:grpSpPr>
        <p:sp>
          <p:nvSpPr>
            <p:cNvPr id="28674" name="AutoShape 2"/>
            <p:cNvSpPr>
              <a:spLocks noChangeAspect="1" noChangeArrowheads="1" noTextEdit="1"/>
            </p:cNvSpPr>
            <p:nvPr/>
          </p:nvSpPr>
          <p:spPr bwMode="auto">
            <a:xfrm>
              <a:off x="192" y="1344"/>
              <a:ext cx="5328" cy="1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76" name="Rectangle 4"/>
            <p:cNvSpPr>
              <a:spLocks noChangeArrowheads="1"/>
            </p:cNvSpPr>
            <p:nvPr/>
          </p:nvSpPr>
          <p:spPr bwMode="auto">
            <a:xfrm>
              <a:off x="218" y="1791"/>
              <a:ext cx="740"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Storm Type</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77" name="Rectangle 5"/>
            <p:cNvSpPr>
              <a:spLocks noChangeArrowheads="1"/>
            </p:cNvSpPr>
            <p:nvPr/>
          </p:nvSpPr>
          <p:spPr bwMode="auto">
            <a:xfrm>
              <a:off x="1234" y="1791"/>
              <a:ext cx="87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Accumulation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78" name="Rectangle 6"/>
            <p:cNvSpPr>
              <a:spLocks noChangeArrowheads="1"/>
            </p:cNvSpPr>
            <p:nvPr/>
          </p:nvSpPr>
          <p:spPr bwMode="auto">
            <a:xfrm>
              <a:off x="2452" y="1645"/>
              <a:ext cx="691"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Time from </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79" name="Rectangle 7"/>
            <p:cNvSpPr>
              <a:spLocks noChangeArrowheads="1"/>
            </p:cNvSpPr>
            <p:nvPr/>
          </p:nvSpPr>
          <p:spPr bwMode="auto">
            <a:xfrm>
              <a:off x="2390" y="1791"/>
              <a:ext cx="666" cy="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500" b="1" dirty="0">
                  <a:solidFill>
                    <a:srgbClr val="000000"/>
                  </a:solidFill>
                  <a:latin typeface="Arial" pitchFamily="34" charset="0"/>
                </a:rPr>
                <a:t>s</a:t>
              </a:r>
              <a:r>
                <a:rPr kumimoji="0" lang="en-US" sz="1500" b="1" i="0" u="none" strike="noStrike" cap="none" normalizeH="0" baseline="0" dirty="0" smtClean="0">
                  <a:ln>
                    <a:noFill/>
                  </a:ln>
                  <a:solidFill>
                    <a:srgbClr val="000000"/>
                  </a:solidFill>
                  <a:effectLst/>
                  <a:latin typeface="Arial" pitchFamily="34" charset="0"/>
                </a:rPr>
                <a:t>torm’s end</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0" name="Rectangle 8"/>
            <p:cNvSpPr>
              <a:spLocks noChangeArrowheads="1"/>
            </p:cNvSpPr>
            <p:nvPr/>
          </p:nvSpPr>
          <p:spPr bwMode="auto">
            <a:xfrm>
              <a:off x="3180" y="1499"/>
              <a:ext cx="69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Percent of </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1" name="Rectangle 9"/>
            <p:cNvSpPr>
              <a:spLocks noChangeArrowheads="1"/>
            </p:cNvSpPr>
            <p:nvPr/>
          </p:nvSpPr>
          <p:spPr bwMode="auto">
            <a:xfrm>
              <a:off x="3277" y="1645"/>
              <a:ext cx="499"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streets </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2" name="Rectangle 10"/>
            <p:cNvSpPr>
              <a:spLocks noChangeArrowheads="1"/>
            </p:cNvSpPr>
            <p:nvPr/>
          </p:nvSpPr>
          <p:spPr bwMode="auto">
            <a:xfrm>
              <a:off x="3217" y="1791"/>
              <a:ext cx="590"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passable</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3" name="Rectangle 11"/>
            <p:cNvSpPr>
              <a:spLocks noChangeArrowheads="1"/>
            </p:cNvSpPr>
            <p:nvPr/>
          </p:nvSpPr>
          <p:spPr bwMode="auto">
            <a:xfrm>
              <a:off x="3996" y="1645"/>
              <a:ext cx="691"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Time from </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4" name="Rectangle 12"/>
            <p:cNvSpPr>
              <a:spLocks noChangeArrowheads="1"/>
            </p:cNvSpPr>
            <p:nvPr/>
          </p:nvSpPr>
          <p:spPr bwMode="auto">
            <a:xfrm>
              <a:off x="3922" y="1784"/>
              <a:ext cx="666" cy="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500" b="1" dirty="0">
                  <a:solidFill>
                    <a:srgbClr val="000000"/>
                  </a:solidFill>
                  <a:latin typeface="Arial" pitchFamily="34" charset="0"/>
                </a:rPr>
                <a:t>s</a:t>
              </a:r>
              <a:r>
                <a:rPr kumimoji="0" lang="en-US" sz="1500" b="1" i="0" u="none" strike="noStrike" cap="none" normalizeH="0" baseline="0" dirty="0" smtClean="0">
                  <a:ln>
                    <a:noFill/>
                  </a:ln>
                  <a:solidFill>
                    <a:srgbClr val="000000"/>
                  </a:solidFill>
                  <a:effectLst/>
                  <a:latin typeface="Arial" pitchFamily="34" charset="0"/>
                </a:rPr>
                <a:t>torm’s end</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5" name="Rectangle 13"/>
            <p:cNvSpPr>
              <a:spLocks noChangeArrowheads="1"/>
            </p:cNvSpPr>
            <p:nvPr/>
          </p:nvSpPr>
          <p:spPr bwMode="auto">
            <a:xfrm>
              <a:off x="4804" y="1499"/>
              <a:ext cx="69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Percent of </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6" name="Rectangle 14"/>
            <p:cNvSpPr>
              <a:spLocks noChangeArrowheads="1"/>
            </p:cNvSpPr>
            <p:nvPr/>
          </p:nvSpPr>
          <p:spPr bwMode="auto">
            <a:xfrm>
              <a:off x="4900" y="1645"/>
              <a:ext cx="499"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streets </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7" name="Rectangle 15"/>
            <p:cNvSpPr>
              <a:spLocks noChangeArrowheads="1"/>
            </p:cNvSpPr>
            <p:nvPr/>
          </p:nvSpPr>
          <p:spPr bwMode="auto">
            <a:xfrm>
              <a:off x="4841" y="1791"/>
              <a:ext cx="590"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passable</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88" name="Rectangle 16"/>
            <p:cNvSpPr>
              <a:spLocks noChangeArrowheads="1"/>
            </p:cNvSpPr>
            <p:nvPr/>
          </p:nvSpPr>
          <p:spPr bwMode="auto">
            <a:xfrm flipH="1">
              <a:off x="218" y="1939"/>
              <a:ext cx="990" cy="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Freezing Rain</a:t>
              </a:r>
            </a:p>
          </p:txBody>
        </p:sp>
        <p:sp>
          <p:nvSpPr>
            <p:cNvPr id="28689" name="Rectangle 17"/>
            <p:cNvSpPr>
              <a:spLocks noChangeArrowheads="1"/>
            </p:cNvSpPr>
            <p:nvPr/>
          </p:nvSpPr>
          <p:spPr bwMode="auto">
            <a:xfrm>
              <a:off x="1234" y="1939"/>
              <a:ext cx="480"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Coating</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0" name="Rectangle 18"/>
            <p:cNvSpPr>
              <a:spLocks noChangeArrowheads="1"/>
            </p:cNvSpPr>
            <p:nvPr/>
          </p:nvSpPr>
          <p:spPr bwMode="auto">
            <a:xfrm>
              <a:off x="2509" y="1939"/>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12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1" name="Rectangle 19"/>
            <p:cNvSpPr>
              <a:spLocks noChangeArrowheads="1"/>
            </p:cNvSpPr>
            <p:nvPr/>
          </p:nvSpPr>
          <p:spPr bwMode="auto">
            <a:xfrm>
              <a:off x="3355" y="1939"/>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2" name="Rectangle 20"/>
            <p:cNvSpPr>
              <a:spLocks noChangeArrowheads="1"/>
            </p:cNvSpPr>
            <p:nvPr/>
          </p:nvSpPr>
          <p:spPr bwMode="auto">
            <a:xfrm>
              <a:off x="4054" y="1939"/>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12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3" name="Rectangle 21"/>
            <p:cNvSpPr>
              <a:spLocks noChangeArrowheads="1"/>
            </p:cNvSpPr>
            <p:nvPr/>
          </p:nvSpPr>
          <p:spPr bwMode="auto">
            <a:xfrm>
              <a:off x="4978" y="1939"/>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4" name="Rectangle 22"/>
            <p:cNvSpPr>
              <a:spLocks noChangeArrowheads="1"/>
            </p:cNvSpPr>
            <p:nvPr/>
          </p:nvSpPr>
          <p:spPr bwMode="auto">
            <a:xfrm>
              <a:off x="1234" y="2084"/>
              <a:ext cx="756"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0 to 2 inches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5" name="Rectangle 23"/>
            <p:cNvSpPr>
              <a:spLocks noChangeArrowheads="1"/>
            </p:cNvSpPr>
            <p:nvPr/>
          </p:nvSpPr>
          <p:spPr bwMode="auto">
            <a:xfrm>
              <a:off x="2543" y="2084"/>
              <a:ext cx="468"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4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6" name="Rectangle 24"/>
            <p:cNvSpPr>
              <a:spLocks noChangeArrowheads="1"/>
            </p:cNvSpPr>
            <p:nvPr/>
          </p:nvSpPr>
          <p:spPr bwMode="auto">
            <a:xfrm>
              <a:off x="3355" y="2084"/>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7" name="Rectangle 25"/>
            <p:cNvSpPr>
              <a:spLocks noChangeArrowheads="1"/>
            </p:cNvSpPr>
            <p:nvPr/>
          </p:nvSpPr>
          <p:spPr bwMode="auto">
            <a:xfrm>
              <a:off x="4072" y="2095"/>
              <a:ext cx="475" cy="1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8" name="Rectangle 26"/>
            <p:cNvSpPr>
              <a:spLocks noChangeArrowheads="1"/>
            </p:cNvSpPr>
            <p:nvPr/>
          </p:nvSpPr>
          <p:spPr bwMode="auto">
            <a:xfrm>
              <a:off x="4978" y="2084"/>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9" name="Rectangle 27"/>
            <p:cNvSpPr>
              <a:spLocks noChangeArrowheads="1"/>
            </p:cNvSpPr>
            <p:nvPr/>
          </p:nvSpPr>
          <p:spPr bwMode="auto">
            <a:xfrm>
              <a:off x="1234" y="2230"/>
              <a:ext cx="756"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2 to 4 inches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0" name="Rectangle 28"/>
            <p:cNvSpPr>
              <a:spLocks noChangeArrowheads="1"/>
            </p:cNvSpPr>
            <p:nvPr/>
          </p:nvSpPr>
          <p:spPr bwMode="auto">
            <a:xfrm>
              <a:off x="2543" y="2230"/>
              <a:ext cx="468"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6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1" name="Rectangle 29"/>
            <p:cNvSpPr>
              <a:spLocks noChangeArrowheads="1"/>
            </p:cNvSpPr>
            <p:nvPr/>
          </p:nvSpPr>
          <p:spPr bwMode="auto">
            <a:xfrm>
              <a:off x="3355" y="223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2" name="Rectangle 30"/>
            <p:cNvSpPr>
              <a:spLocks noChangeArrowheads="1"/>
            </p:cNvSpPr>
            <p:nvPr/>
          </p:nvSpPr>
          <p:spPr bwMode="auto">
            <a:xfrm>
              <a:off x="4054" y="2208"/>
              <a:ext cx="493" cy="1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12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3" name="Rectangle 31"/>
            <p:cNvSpPr>
              <a:spLocks noChangeArrowheads="1"/>
            </p:cNvSpPr>
            <p:nvPr/>
          </p:nvSpPr>
          <p:spPr bwMode="auto">
            <a:xfrm>
              <a:off x="4978" y="223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4" name="Rectangle 32"/>
            <p:cNvSpPr>
              <a:spLocks noChangeArrowheads="1"/>
            </p:cNvSpPr>
            <p:nvPr/>
          </p:nvSpPr>
          <p:spPr bwMode="auto">
            <a:xfrm>
              <a:off x="1234" y="2375"/>
              <a:ext cx="756"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4 to 8 inches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5" name="Rectangle 33"/>
            <p:cNvSpPr>
              <a:spLocks noChangeArrowheads="1"/>
            </p:cNvSpPr>
            <p:nvPr/>
          </p:nvSpPr>
          <p:spPr bwMode="auto">
            <a:xfrm>
              <a:off x="2509" y="237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12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6" name="Rectangle 34"/>
            <p:cNvSpPr>
              <a:spLocks noChangeArrowheads="1"/>
            </p:cNvSpPr>
            <p:nvPr/>
          </p:nvSpPr>
          <p:spPr bwMode="auto">
            <a:xfrm>
              <a:off x="3355" y="237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7" name="Rectangle 35"/>
            <p:cNvSpPr>
              <a:spLocks noChangeArrowheads="1"/>
            </p:cNvSpPr>
            <p:nvPr/>
          </p:nvSpPr>
          <p:spPr bwMode="auto">
            <a:xfrm>
              <a:off x="4054" y="237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24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8" name="Rectangle 36"/>
            <p:cNvSpPr>
              <a:spLocks noChangeArrowheads="1"/>
            </p:cNvSpPr>
            <p:nvPr/>
          </p:nvSpPr>
          <p:spPr bwMode="auto">
            <a:xfrm>
              <a:off x="4978" y="237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9" name="Rectangle 37"/>
            <p:cNvSpPr>
              <a:spLocks noChangeArrowheads="1"/>
            </p:cNvSpPr>
            <p:nvPr/>
          </p:nvSpPr>
          <p:spPr bwMode="auto">
            <a:xfrm>
              <a:off x="1234" y="2520"/>
              <a:ext cx="825"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 to 12 inches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0" name="Rectangle 38"/>
            <p:cNvSpPr>
              <a:spLocks noChangeArrowheads="1"/>
            </p:cNvSpPr>
            <p:nvPr/>
          </p:nvSpPr>
          <p:spPr bwMode="auto">
            <a:xfrm>
              <a:off x="2509" y="2520"/>
              <a:ext cx="502" cy="1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18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1" name="Rectangle 39"/>
            <p:cNvSpPr>
              <a:spLocks noChangeArrowheads="1"/>
            </p:cNvSpPr>
            <p:nvPr/>
          </p:nvSpPr>
          <p:spPr bwMode="auto">
            <a:xfrm>
              <a:off x="3355" y="252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2" name="Rectangle 40"/>
            <p:cNvSpPr>
              <a:spLocks noChangeArrowheads="1"/>
            </p:cNvSpPr>
            <p:nvPr/>
          </p:nvSpPr>
          <p:spPr bwMode="auto">
            <a:xfrm>
              <a:off x="4054" y="2520"/>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36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3" name="Rectangle 41"/>
            <p:cNvSpPr>
              <a:spLocks noChangeArrowheads="1"/>
            </p:cNvSpPr>
            <p:nvPr/>
          </p:nvSpPr>
          <p:spPr bwMode="auto">
            <a:xfrm>
              <a:off x="4978" y="252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4" name="Rectangle 42"/>
            <p:cNvSpPr>
              <a:spLocks noChangeArrowheads="1"/>
            </p:cNvSpPr>
            <p:nvPr/>
          </p:nvSpPr>
          <p:spPr bwMode="auto">
            <a:xfrm>
              <a:off x="1234" y="2665"/>
              <a:ext cx="89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12 to 18 inches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5" name="Rectangle 43"/>
            <p:cNvSpPr>
              <a:spLocks noChangeArrowheads="1"/>
            </p:cNvSpPr>
            <p:nvPr/>
          </p:nvSpPr>
          <p:spPr bwMode="auto">
            <a:xfrm>
              <a:off x="2509" y="266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36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6" name="Rectangle 44"/>
            <p:cNvSpPr>
              <a:spLocks noChangeArrowheads="1"/>
            </p:cNvSpPr>
            <p:nvPr/>
          </p:nvSpPr>
          <p:spPr bwMode="auto">
            <a:xfrm>
              <a:off x="3355" y="266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75%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7" name="Rectangle 45"/>
            <p:cNvSpPr>
              <a:spLocks noChangeArrowheads="1"/>
            </p:cNvSpPr>
            <p:nvPr/>
          </p:nvSpPr>
          <p:spPr bwMode="auto">
            <a:xfrm>
              <a:off x="4054" y="266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48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8" name="Rectangle 46"/>
            <p:cNvSpPr>
              <a:spLocks noChangeArrowheads="1"/>
            </p:cNvSpPr>
            <p:nvPr/>
          </p:nvSpPr>
          <p:spPr bwMode="auto">
            <a:xfrm>
              <a:off x="4978" y="266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75%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19" name="Rectangle 47"/>
            <p:cNvSpPr>
              <a:spLocks noChangeArrowheads="1"/>
            </p:cNvSpPr>
            <p:nvPr/>
          </p:nvSpPr>
          <p:spPr bwMode="auto">
            <a:xfrm>
              <a:off x="1234" y="2810"/>
              <a:ext cx="860"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over 18 inches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0" name="Rectangle 48"/>
            <p:cNvSpPr>
              <a:spLocks noChangeArrowheads="1"/>
            </p:cNvSpPr>
            <p:nvPr/>
          </p:nvSpPr>
          <p:spPr bwMode="auto">
            <a:xfrm>
              <a:off x="2509" y="2810"/>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36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1" name="Rectangle 49"/>
            <p:cNvSpPr>
              <a:spLocks noChangeArrowheads="1"/>
            </p:cNvSpPr>
            <p:nvPr/>
          </p:nvSpPr>
          <p:spPr bwMode="auto">
            <a:xfrm>
              <a:off x="3355" y="281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75%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2" name="Rectangle 50"/>
            <p:cNvSpPr>
              <a:spLocks noChangeArrowheads="1"/>
            </p:cNvSpPr>
            <p:nvPr/>
          </p:nvSpPr>
          <p:spPr bwMode="auto">
            <a:xfrm>
              <a:off x="4054" y="2810"/>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60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3" name="Rectangle 51"/>
            <p:cNvSpPr>
              <a:spLocks noChangeArrowheads="1"/>
            </p:cNvSpPr>
            <p:nvPr/>
          </p:nvSpPr>
          <p:spPr bwMode="auto">
            <a:xfrm>
              <a:off x="4978" y="281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75%</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4" name="Rectangle 52"/>
            <p:cNvSpPr>
              <a:spLocks noChangeArrowheads="1"/>
            </p:cNvSpPr>
            <p:nvPr/>
          </p:nvSpPr>
          <p:spPr bwMode="auto">
            <a:xfrm>
              <a:off x="2730" y="1355"/>
              <a:ext cx="842"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Major Streets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5" name="Rectangle 53"/>
            <p:cNvSpPr>
              <a:spLocks noChangeArrowheads="1"/>
            </p:cNvSpPr>
            <p:nvPr/>
          </p:nvSpPr>
          <p:spPr bwMode="auto">
            <a:xfrm>
              <a:off x="4166" y="1355"/>
              <a:ext cx="1172"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Residential Streets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6" name="Rectangle 54"/>
            <p:cNvSpPr>
              <a:spLocks noChangeArrowheads="1"/>
            </p:cNvSpPr>
            <p:nvPr/>
          </p:nvSpPr>
          <p:spPr bwMode="auto">
            <a:xfrm>
              <a:off x="218" y="2082"/>
              <a:ext cx="36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Snow</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7" name="Line 55"/>
            <p:cNvSpPr>
              <a:spLocks noChangeShapeType="1"/>
            </p:cNvSpPr>
            <p:nvPr/>
          </p:nvSpPr>
          <p:spPr bwMode="auto">
            <a:xfrm>
              <a:off x="2382" y="1344"/>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28" name="Rectangle 56"/>
            <p:cNvSpPr>
              <a:spLocks noChangeArrowheads="1"/>
            </p:cNvSpPr>
            <p:nvPr/>
          </p:nvSpPr>
          <p:spPr bwMode="auto">
            <a:xfrm>
              <a:off x="2382" y="1344"/>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29" name="Line 57"/>
            <p:cNvSpPr>
              <a:spLocks noChangeShapeType="1"/>
            </p:cNvSpPr>
            <p:nvPr/>
          </p:nvSpPr>
          <p:spPr bwMode="auto">
            <a:xfrm>
              <a:off x="200" y="1489"/>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0" name="Rectangle 58"/>
            <p:cNvSpPr>
              <a:spLocks noChangeArrowheads="1"/>
            </p:cNvSpPr>
            <p:nvPr/>
          </p:nvSpPr>
          <p:spPr bwMode="auto">
            <a:xfrm>
              <a:off x="200" y="1489"/>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1" name="Line 59"/>
            <p:cNvSpPr>
              <a:spLocks noChangeShapeType="1"/>
            </p:cNvSpPr>
            <p:nvPr/>
          </p:nvSpPr>
          <p:spPr bwMode="auto">
            <a:xfrm>
              <a:off x="2382" y="1489"/>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2" name="Rectangle 60"/>
            <p:cNvSpPr>
              <a:spLocks noChangeArrowheads="1"/>
            </p:cNvSpPr>
            <p:nvPr/>
          </p:nvSpPr>
          <p:spPr bwMode="auto">
            <a:xfrm>
              <a:off x="2382" y="1489"/>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3" name="Line 61"/>
            <p:cNvSpPr>
              <a:spLocks noChangeShapeType="1"/>
            </p:cNvSpPr>
            <p:nvPr/>
          </p:nvSpPr>
          <p:spPr bwMode="auto">
            <a:xfrm>
              <a:off x="200" y="1925"/>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4" name="Rectangle 62"/>
            <p:cNvSpPr>
              <a:spLocks noChangeArrowheads="1"/>
            </p:cNvSpPr>
            <p:nvPr/>
          </p:nvSpPr>
          <p:spPr bwMode="auto">
            <a:xfrm>
              <a:off x="200" y="1925"/>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5" name="Line 63"/>
            <p:cNvSpPr>
              <a:spLocks noChangeShapeType="1"/>
            </p:cNvSpPr>
            <p:nvPr/>
          </p:nvSpPr>
          <p:spPr bwMode="auto">
            <a:xfrm>
              <a:off x="2382" y="1925"/>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6" name="Rectangle 64"/>
            <p:cNvSpPr>
              <a:spLocks noChangeArrowheads="1"/>
            </p:cNvSpPr>
            <p:nvPr/>
          </p:nvSpPr>
          <p:spPr bwMode="auto">
            <a:xfrm>
              <a:off x="2382" y="1925"/>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7" name="Line 65"/>
            <p:cNvSpPr>
              <a:spLocks noChangeShapeType="1"/>
            </p:cNvSpPr>
            <p:nvPr/>
          </p:nvSpPr>
          <p:spPr bwMode="auto">
            <a:xfrm>
              <a:off x="222" y="2070"/>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8" name="Rectangle 66"/>
            <p:cNvSpPr>
              <a:spLocks noChangeArrowheads="1"/>
            </p:cNvSpPr>
            <p:nvPr/>
          </p:nvSpPr>
          <p:spPr bwMode="auto">
            <a:xfrm>
              <a:off x="200" y="2070"/>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39" name="Line 67"/>
            <p:cNvSpPr>
              <a:spLocks noChangeShapeType="1"/>
            </p:cNvSpPr>
            <p:nvPr/>
          </p:nvSpPr>
          <p:spPr bwMode="auto">
            <a:xfrm>
              <a:off x="2382" y="2070"/>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0" name="Rectangle 68"/>
            <p:cNvSpPr>
              <a:spLocks noChangeArrowheads="1"/>
            </p:cNvSpPr>
            <p:nvPr/>
          </p:nvSpPr>
          <p:spPr bwMode="auto">
            <a:xfrm>
              <a:off x="2382" y="2070"/>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1" name="Line 69"/>
            <p:cNvSpPr>
              <a:spLocks noChangeShapeType="1"/>
            </p:cNvSpPr>
            <p:nvPr/>
          </p:nvSpPr>
          <p:spPr bwMode="auto">
            <a:xfrm>
              <a:off x="1217" y="2216"/>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2" name="Rectangle 70"/>
            <p:cNvSpPr>
              <a:spLocks noChangeArrowheads="1"/>
            </p:cNvSpPr>
            <p:nvPr/>
          </p:nvSpPr>
          <p:spPr bwMode="auto">
            <a:xfrm>
              <a:off x="1217" y="2216"/>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3" name="Line 71"/>
            <p:cNvSpPr>
              <a:spLocks noChangeShapeType="1"/>
            </p:cNvSpPr>
            <p:nvPr/>
          </p:nvSpPr>
          <p:spPr bwMode="auto">
            <a:xfrm>
              <a:off x="2382" y="2216"/>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4" name="Rectangle 72"/>
            <p:cNvSpPr>
              <a:spLocks noChangeArrowheads="1"/>
            </p:cNvSpPr>
            <p:nvPr/>
          </p:nvSpPr>
          <p:spPr bwMode="auto">
            <a:xfrm>
              <a:off x="2382" y="2216"/>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5" name="Line 73"/>
            <p:cNvSpPr>
              <a:spLocks noChangeShapeType="1"/>
            </p:cNvSpPr>
            <p:nvPr/>
          </p:nvSpPr>
          <p:spPr bwMode="auto">
            <a:xfrm>
              <a:off x="1217" y="2361"/>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6" name="Rectangle 74"/>
            <p:cNvSpPr>
              <a:spLocks noChangeArrowheads="1"/>
            </p:cNvSpPr>
            <p:nvPr/>
          </p:nvSpPr>
          <p:spPr bwMode="auto">
            <a:xfrm>
              <a:off x="1217" y="2361"/>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7" name="Line 75"/>
            <p:cNvSpPr>
              <a:spLocks noChangeShapeType="1"/>
            </p:cNvSpPr>
            <p:nvPr/>
          </p:nvSpPr>
          <p:spPr bwMode="auto">
            <a:xfrm>
              <a:off x="2382" y="2361"/>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8" name="Rectangle 76"/>
            <p:cNvSpPr>
              <a:spLocks noChangeArrowheads="1"/>
            </p:cNvSpPr>
            <p:nvPr/>
          </p:nvSpPr>
          <p:spPr bwMode="auto">
            <a:xfrm>
              <a:off x="2382" y="2361"/>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49" name="Line 77"/>
            <p:cNvSpPr>
              <a:spLocks noChangeShapeType="1"/>
            </p:cNvSpPr>
            <p:nvPr/>
          </p:nvSpPr>
          <p:spPr bwMode="auto">
            <a:xfrm>
              <a:off x="1217" y="2506"/>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0" name="Rectangle 78"/>
            <p:cNvSpPr>
              <a:spLocks noChangeArrowheads="1"/>
            </p:cNvSpPr>
            <p:nvPr/>
          </p:nvSpPr>
          <p:spPr bwMode="auto">
            <a:xfrm>
              <a:off x="1217" y="2506"/>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1" name="Line 79"/>
            <p:cNvSpPr>
              <a:spLocks noChangeShapeType="1"/>
            </p:cNvSpPr>
            <p:nvPr/>
          </p:nvSpPr>
          <p:spPr bwMode="auto">
            <a:xfrm>
              <a:off x="2382" y="2506"/>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2" name="Rectangle 80"/>
            <p:cNvSpPr>
              <a:spLocks noChangeArrowheads="1"/>
            </p:cNvSpPr>
            <p:nvPr/>
          </p:nvSpPr>
          <p:spPr bwMode="auto">
            <a:xfrm>
              <a:off x="2382" y="2506"/>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3" name="Line 81"/>
            <p:cNvSpPr>
              <a:spLocks noChangeShapeType="1"/>
            </p:cNvSpPr>
            <p:nvPr/>
          </p:nvSpPr>
          <p:spPr bwMode="auto">
            <a:xfrm>
              <a:off x="1217" y="2651"/>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4" name="Rectangle 82"/>
            <p:cNvSpPr>
              <a:spLocks noChangeArrowheads="1"/>
            </p:cNvSpPr>
            <p:nvPr/>
          </p:nvSpPr>
          <p:spPr bwMode="auto">
            <a:xfrm>
              <a:off x="1217" y="2651"/>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5" name="Line 83"/>
            <p:cNvSpPr>
              <a:spLocks noChangeShapeType="1"/>
            </p:cNvSpPr>
            <p:nvPr/>
          </p:nvSpPr>
          <p:spPr bwMode="auto">
            <a:xfrm>
              <a:off x="2382" y="2651"/>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6" name="Rectangle 84"/>
            <p:cNvSpPr>
              <a:spLocks noChangeArrowheads="1"/>
            </p:cNvSpPr>
            <p:nvPr/>
          </p:nvSpPr>
          <p:spPr bwMode="auto">
            <a:xfrm>
              <a:off x="2382" y="2651"/>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7" name="Line 85"/>
            <p:cNvSpPr>
              <a:spLocks noChangeShapeType="1"/>
            </p:cNvSpPr>
            <p:nvPr/>
          </p:nvSpPr>
          <p:spPr bwMode="auto">
            <a:xfrm>
              <a:off x="1217" y="2796"/>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8" name="Rectangle 86"/>
            <p:cNvSpPr>
              <a:spLocks noChangeArrowheads="1"/>
            </p:cNvSpPr>
            <p:nvPr/>
          </p:nvSpPr>
          <p:spPr bwMode="auto">
            <a:xfrm>
              <a:off x="1217" y="2796"/>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59" name="Line 87"/>
            <p:cNvSpPr>
              <a:spLocks noChangeShapeType="1"/>
            </p:cNvSpPr>
            <p:nvPr/>
          </p:nvSpPr>
          <p:spPr bwMode="auto">
            <a:xfrm>
              <a:off x="2382" y="2796"/>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0" name="Rectangle 88"/>
            <p:cNvSpPr>
              <a:spLocks noChangeArrowheads="1"/>
            </p:cNvSpPr>
            <p:nvPr/>
          </p:nvSpPr>
          <p:spPr bwMode="auto">
            <a:xfrm>
              <a:off x="2382" y="2796"/>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1" name="Line 89"/>
            <p:cNvSpPr>
              <a:spLocks noChangeShapeType="1"/>
            </p:cNvSpPr>
            <p:nvPr/>
          </p:nvSpPr>
          <p:spPr bwMode="auto">
            <a:xfrm>
              <a:off x="200" y="2941"/>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2" name="Rectangle 90"/>
            <p:cNvSpPr>
              <a:spLocks noChangeArrowheads="1"/>
            </p:cNvSpPr>
            <p:nvPr/>
          </p:nvSpPr>
          <p:spPr bwMode="auto">
            <a:xfrm>
              <a:off x="200" y="2941"/>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3" name="Line 91"/>
            <p:cNvSpPr>
              <a:spLocks noChangeShapeType="1"/>
            </p:cNvSpPr>
            <p:nvPr/>
          </p:nvSpPr>
          <p:spPr bwMode="auto">
            <a:xfrm>
              <a:off x="2382" y="2941"/>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4" name="Rectangle 92"/>
            <p:cNvSpPr>
              <a:spLocks noChangeArrowheads="1"/>
            </p:cNvSpPr>
            <p:nvPr/>
          </p:nvSpPr>
          <p:spPr bwMode="auto">
            <a:xfrm>
              <a:off x="2382" y="2941"/>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5" name="Line 93"/>
            <p:cNvSpPr>
              <a:spLocks noChangeShapeType="1"/>
            </p:cNvSpPr>
            <p:nvPr/>
          </p:nvSpPr>
          <p:spPr bwMode="auto">
            <a:xfrm>
              <a:off x="2374" y="1344"/>
              <a:ext cx="1" cy="16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6" name="Rectangle 94"/>
            <p:cNvSpPr>
              <a:spLocks noChangeArrowheads="1"/>
            </p:cNvSpPr>
            <p:nvPr/>
          </p:nvSpPr>
          <p:spPr bwMode="auto">
            <a:xfrm>
              <a:off x="2374" y="1344"/>
              <a:ext cx="8" cy="160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7" name="Line 95"/>
            <p:cNvSpPr>
              <a:spLocks noChangeShapeType="1"/>
            </p:cNvSpPr>
            <p:nvPr/>
          </p:nvSpPr>
          <p:spPr bwMode="auto">
            <a:xfrm>
              <a:off x="3837" y="1352"/>
              <a:ext cx="1" cy="159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8" name="Rectangle 96"/>
            <p:cNvSpPr>
              <a:spLocks noChangeArrowheads="1"/>
            </p:cNvSpPr>
            <p:nvPr/>
          </p:nvSpPr>
          <p:spPr bwMode="auto">
            <a:xfrm>
              <a:off x="3837" y="1352"/>
              <a:ext cx="8" cy="15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69" name="Line 97"/>
            <p:cNvSpPr>
              <a:spLocks noChangeShapeType="1"/>
            </p:cNvSpPr>
            <p:nvPr/>
          </p:nvSpPr>
          <p:spPr bwMode="auto">
            <a:xfrm>
              <a:off x="3891" y="1344"/>
              <a:ext cx="1" cy="16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0" name="Rectangle 98"/>
            <p:cNvSpPr>
              <a:spLocks noChangeArrowheads="1"/>
            </p:cNvSpPr>
            <p:nvPr/>
          </p:nvSpPr>
          <p:spPr bwMode="auto">
            <a:xfrm>
              <a:off x="3891" y="1344"/>
              <a:ext cx="9" cy="160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1" name="Line 99"/>
            <p:cNvSpPr>
              <a:spLocks noChangeShapeType="1"/>
            </p:cNvSpPr>
            <p:nvPr/>
          </p:nvSpPr>
          <p:spPr bwMode="auto">
            <a:xfrm>
              <a:off x="5511" y="1352"/>
              <a:ext cx="1" cy="159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2" name="Rectangle 100"/>
            <p:cNvSpPr>
              <a:spLocks noChangeArrowheads="1"/>
            </p:cNvSpPr>
            <p:nvPr/>
          </p:nvSpPr>
          <p:spPr bwMode="auto">
            <a:xfrm>
              <a:off x="5511" y="1352"/>
              <a:ext cx="8" cy="15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3" name="Line 101"/>
            <p:cNvSpPr>
              <a:spLocks noChangeShapeType="1"/>
            </p:cNvSpPr>
            <p:nvPr/>
          </p:nvSpPr>
          <p:spPr bwMode="auto">
            <a:xfrm>
              <a:off x="192" y="1489"/>
              <a:ext cx="1" cy="146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4" name="Rectangle 102"/>
            <p:cNvSpPr>
              <a:spLocks noChangeArrowheads="1"/>
            </p:cNvSpPr>
            <p:nvPr/>
          </p:nvSpPr>
          <p:spPr bwMode="auto">
            <a:xfrm>
              <a:off x="192" y="1489"/>
              <a:ext cx="8" cy="146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5" name="Line 103"/>
            <p:cNvSpPr>
              <a:spLocks noChangeShapeType="1"/>
            </p:cNvSpPr>
            <p:nvPr/>
          </p:nvSpPr>
          <p:spPr bwMode="auto">
            <a:xfrm>
              <a:off x="1208"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6" name="Rectangle 104"/>
            <p:cNvSpPr>
              <a:spLocks noChangeArrowheads="1"/>
            </p:cNvSpPr>
            <p:nvPr/>
          </p:nvSpPr>
          <p:spPr bwMode="auto">
            <a:xfrm>
              <a:off x="1208" y="1497"/>
              <a:ext cx="9"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7" name="Line 105"/>
            <p:cNvSpPr>
              <a:spLocks noChangeShapeType="1"/>
            </p:cNvSpPr>
            <p:nvPr/>
          </p:nvSpPr>
          <p:spPr bwMode="auto">
            <a:xfrm>
              <a:off x="2306"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8" name="Rectangle 106"/>
            <p:cNvSpPr>
              <a:spLocks noChangeArrowheads="1"/>
            </p:cNvSpPr>
            <p:nvPr/>
          </p:nvSpPr>
          <p:spPr bwMode="auto">
            <a:xfrm>
              <a:off x="2306" y="1497"/>
              <a:ext cx="8"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79" name="Line 107"/>
            <p:cNvSpPr>
              <a:spLocks noChangeShapeType="1"/>
            </p:cNvSpPr>
            <p:nvPr/>
          </p:nvSpPr>
          <p:spPr bwMode="auto">
            <a:xfrm>
              <a:off x="3099"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0" name="Rectangle 108"/>
            <p:cNvSpPr>
              <a:spLocks noChangeArrowheads="1"/>
            </p:cNvSpPr>
            <p:nvPr/>
          </p:nvSpPr>
          <p:spPr bwMode="auto">
            <a:xfrm>
              <a:off x="3099" y="1497"/>
              <a:ext cx="8"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1" name="Line 109"/>
            <p:cNvSpPr>
              <a:spLocks noChangeShapeType="1"/>
            </p:cNvSpPr>
            <p:nvPr/>
          </p:nvSpPr>
          <p:spPr bwMode="auto">
            <a:xfrm>
              <a:off x="4671"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2" name="Rectangle 110"/>
            <p:cNvSpPr>
              <a:spLocks noChangeArrowheads="1"/>
            </p:cNvSpPr>
            <p:nvPr/>
          </p:nvSpPr>
          <p:spPr bwMode="auto">
            <a:xfrm>
              <a:off x="4671" y="1497"/>
              <a:ext cx="8"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3" name="Line 111"/>
            <p:cNvSpPr>
              <a:spLocks noChangeShapeType="1"/>
            </p:cNvSpPr>
            <p:nvPr/>
          </p:nvSpPr>
          <p:spPr bwMode="auto">
            <a:xfrm>
              <a:off x="3900" y="1344"/>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4" name="Rectangle 112"/>
            <p:cNvSpPr>
              <a:spLocks noChangeArrowheads="1"/>
            </p:cNvSpPr>
            <p:nvPr/>
          </p:nvSpPr>
          <p:spPr bwMode="auto">
            <a:xfrm>
              <a:off x="3900" y="1344"/>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5" name="Line 113"/>
            <p:cNvSpPr>
              <a:spLocks noChangeShapeType="1"/>
            </p:cNvSpPr>
            <p:nvPr/>
          </p:nvSpPr>
          <p:spPr bwMode="auto">
            <a:xfrm>
              <a:off x="3900" y="1489"/>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6" name="Rectangle 114"/>
            <p:cNvSpPr>
              <a:spLocks noChangeArrowheads="1"/>
            </p:cNvSpPr>
            <p:nvPr/>
          </p:nvSpPr>
          <p:spPr bwMode="auto">
            <a:xfrm>
              <a:off x="3900" y="1489"/>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7" name="Line 115"/>
            <p:cNvSpPr>
              <a:spLocks noChangeShapeType="1"/>
            </p:cNvSpPr>
            <p:nvPr/>
          </p:nvSpPr>
          <p:spPr bwMode="auto">
            <a:xfrm>
              <a:off x="3900" y="1925"/>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8" name="Rectangle 116"/>
            <p:cNvSpPr>
              <a:spLocks noChangeArrowheads="1"/>
            </p:cNvSpPr>
            <p:nvPr/>
          </p:nvSpPr>
          <p:spPr bwMode="auto">
            <a:xfrm>
              <a:off x="3900" y="1925"/>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89" name="Line 117"/>
            <p:cNvSpPr>
              <a:spLocks noChangeShapeType="1"/>
            </p:cNvSpPr>
            <p:nvPr/>
          </p:nvSpPr>
          <p:spPr bwMode="auto">
            <a:xfrm>
              <a:off x="3900" y="2070"/>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0" name="Rectangle 118"/>
            <p:cNvSpPr>
              <a:spLocks noChangeArrowheads="1"/>
            </p:cNvSpPr>
            <p:nvPr/>
          </p:nvSpPr>
          <p:spPr bwMode="auto">
            <a:xfrm>
              <a:off x="3900" y="2070"/>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1" name="Line 119"/>
            <p:cNvSpPr>
              <a:spLocks noChangeShapeType="1"/>
            </p:cNvSpPr>
            <p:nvPr/>
          </p:nvSpPr>
          <p:spPr bwMode="auto">
            <a:xfrm>
              <a:off x="3900" y="2216"/>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2" name="Rectangle 120"/>
            <p:cNvSpPr>
              <a:spLocks noChangeArrowheads="1"/>
            </p:cNvSpPr>
            <p:nvPr/>
          </p:nvSpPr>
          <p:spPr bwMode="auto">
            <a:xfrm>
              <a:off x="3900" y="2216"/>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3" name="Line 121"/>
            <p:cNvSpPr>
              <a:spLocks noChangeShapeType="1"/>
            </p:cNvSpPr>
            <p:nvPr/>
          </p:nvSpPr>
          <p:spPr bwMode="auto">
            <a:xfrm>
              <a:off x="3900" y="2361"/>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4" name="Rectangle 122"/>
            <p:cNvSpPr>
              <a:spLocks noChangeArrowheads="1"/>
            </p:cNvSpPr>
            <p:nvPr/>
          </p:nvSpPr>
          <p:spPr bwMode="auto">
            <a:xfrm>
              <a:off x="3900" y="2361"/>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5" name="Line 123"/>
            <p:cNvSpPr>
              <a:spLocks noChangeShapeType="1"/>
            </p:cNvSpPr>
            <p:nvPr/>
          </p:nvSpPr>
          <p:spPr bwMode="auto">
            <a:xfrm>
              <a:off x="3900" y="2506"/>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6" name="Rectangle 124"/>
            <p:cNvSpPr>
              <a:spLocks noChangeArrowheads="1"/>
            </p:cNvSpPr>
            <p:nvPr/>
          </p:nvSpPr>
          <p:spPr bwMode="auto">
            <a:xfrm>
              <a:off x="3900" y="2506"/>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7" name="Line 125"/>
            <p:cNvSpPr>
              <a:spLocks noChangeShapeType="1"/>
            </p:cNvSpPr>
            <p:nvPr/>
          </p:nvSpPr>
          <p:spPr bwMode="auto">
            <a:xfrm>
              <a:off x="3900" y="2651"/>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8" name="Rectangle 126"/>
            <p:cNvSpPr>
              <a:spLocks noChangeArrowheads="1"/>
            </p:cNvSpPr>
            <p:nvPr/>
          </p:nvSpPr>
          <p:spPr bwMode="auto">
            <a:xfrm>
              <a:off x="3900" y="2651"/>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99" name="Line 127"/>
            <p:cNvSpPr>
              <a:spLocks noChangeShapeType="1"/>
            </p:cNvSpPr>
            <p:nvPr/>
          </p:nvSpPr>
          <p:spPr bwMode="auto">
            <a:xfrm>
              <a:off x="3900" y="2796"/>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00" name="Rectangle 128"/>
            <p:cNvSpPr>
              <a:spLocks noChangeArrowheads="1"/>
            </p:cNvSpPr>
            <p:nvPr/>
          </p:nvSpPr>
          <p:spPr bwMode="auto">
            <a:xfrm>
              <a:off x="3900" y="2796"/>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01" name="Line 129"/>
            <p:cNvSpPr>
              <a:spLocks noChangeShapeType="1"/>
            </p:cNvSpPr>
            <p:nvPr/>
          </p:nvSpPr>
          <p:spPr bwMode="auto">
            <a:xfrm>
              <a:off x="3900" y="2941"/>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02" name="Rectangle 130"/>
            <p:cNvSpPr>
              <a:spLocks noChangeArrowheads="1"/>
            </p:cNvSpPr>
            <p:nvPr/>
          </p:nvSpPr>
          <p:spPr bwMode="auto">
            <a:xfrm>
              <a:off x="3900" y="2941"/>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8600" y="5951810"/>
            <a:ext cx="952345" cy="829990"/>
          </a:xfrm>
        </p:spPr>
        <p:txBody>
          <a:bodyPr/>
          <a:lstStyle/>
          <a:p>
            <a:fld id="{8DF67CDE-35A3-4D7F-929D-DE03A513C662}" type="slidenum">
              <a:rPr lang="en-US" smtClean="0"/>
              <a:pPr/>
              <a:t>16</a:t>
            </a:fld>
            <a:endParaRPr lang="en-US" dirty="0"/>
          </a:p>
        </p:txBody>
      </p:sp>
      <p:sp>
        <p:nvSpPr>
          <p:cNvPr id="2" name="Title 1"/>
          <p:cNvSpPr>
            <a:spLocks noGrp="1"/>
          </p:cNvSpPr>
          <p:nvPr>
            <p:ph type="title" idx="4294967295"/>
          </p:nvPr>
        </p:nvSpPr>
        <p:spPr>
          <a:xfrm>
            <a:off x="1371600" y="274638"/>
            <a:ext cx="7772400" cy="1143000"/>
          </a:xfrm>
        </p:spPr>
        <p:txBody>
          <a:bodyPr/>
          <a:lstStyle/>
          <a:p>
            <a:r>
              <a:rPr lang="en-US" b="1" dirty="0" smtClean="0"/>
              <a:t>Operations During a Storm</a:t>
            </a:r>
            <a:endParaRPr lang="en-US" b="1" dirty="0"/>
          </a:p>
        </p:txBody>
      </p:sp>
      <p:sp>
        <p:nvSpPr>
          <p:cNvPr id="3" name="Content Placeholder 2"/>
          <p:cNvSpPr>
            <a:spLocks noGrp="1"/>
          </p:cNvSpPr>
          <p:nvPr>
            <p:ph sz="quarter" idx="4294967295"/>
          </p:nvPr>
        </p:nvSpPr>
        <p:spPr>
          <a:xfrm>
            <a:off x="609600" y="1828800"/>
            <a:ext cx="8534400" cy="3733800"/>
          </a:xfrm>
        </p:spPr>
        <p:txBody>
          <a:bodyPr>
            <a:noAutofit/>
          </a:bodyPr>
          <a:lstStyle/>
          <a:p>
            <a:pPr marL="0" indent="0">
              <a:buNone/>
            </a:pPr>
            <a:r>
              <a:rPr lang="en-US" sz="2400" dirty="0" smtClean="0">
                <a:latin typeface="Times New Roman" pitchFamily="18" charset="0"/>
                <a:cs typeface="Times New Roman" pitchFamily="18" charset="0"/>
              </a:rPr>
              <a:t>Tracking progress is conducted using several methods: </a:t>
            </a:r>
          </a:p>
          <a:p>
            <a:r>
              <a:rPr lang="en-US" sz="2400" dirty="0" smtClean="0">
                <a:latin typeface="Times New Roman" pitchFamily="18" charset="0"/>
                <a:cs typeface="Times New Roman" pitchFamily="18" charset="0"/>
              </a:rPr>
              <a:t>Zone Captain field reporting to Shift Commander and </a:t>
            </a:r>
          </a:p>
          <a:p>
            <a:pPr marL="0" indent="0">
              <a:buNone/>
            </a:pPr>
            <a:r>
              <a:rPr lang="en-US" sz="2400" dirty="0" smtClean="0">
                <a:latin typeface="Times New Roman" pitchFamily="18" charset="0"/>
                <a:cs typeface="Times New Roman" pitchFamily="18" charset="0"/>
              </a:rPr>
              <a:t>    Snow Command </a:t>
            </a:r>
          </a:p>
          <a:p>
            <a:r>
              <a:rPr lang="en-US" sz="2400" dirty="0" smtClean="0">
                <a:latin typeface="Times New Roman" pitchFamily="18" charset="0"/>
                <a:cs typeface="Times New Roman" pitchFamily="18" charset="0"/>
              </a:rPr>
              <a:t>AVL Progress Map on plowed/salted roadways</a:t>
            </a:r>
          </a:p>
          <a:p>
            <a:r>
              <a:rPr lang="en-US" sz="2400" dirty="0" smtClean="0">
                <a:latin typeface="Times New Roman" pitchFamily="18" charset="0"/>
                <a:cs typeface="Times New Roman" pitchFamily="18" charset="0"/>
              </a:rPr>
              <a:t>DC </a:t>
            </a: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raffic cameras </a:t>
            </a:r>
          </a:p>
          <a:p>
            <a:r>
              <a:rPr lang="en-US" sz="2400" dirty="0" smtClean="0">
                <a:latin typeface="Times New Roman" pitchFamily="18" charset="0"/>
                <a:cs typeface="Times New Roman" pitchFamily="18" charset="0"/>
              </a:rPr>
              <a:t>Roadway Weather Information Stations (RWIS) Pavement Conditions-wet, dry, ice warnings</a:t>
            </a:r>
          </a:p>
          <a:p>
            <a:pPr marL="0" indent="0">
              <a:buNone/>
            </a:pP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7992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94"/>
            <a:ext cx="7125113" cy="1371599"/>
          </a:xfrm>
        </p:spPr>
        <p:txBody>
          <a:bodyPr/>
          <a:lstStyle/>
          <a:p>
            <a:pPr algn="ctr"/>
            <a:r>
              <a:rPr lang="en-US" b="1" dirty="0" smtClean="0"/>
              <a:t>Operational Technology</a:t>
            </a:r>
            <a:endParaRPr lang="en-US" b="1" dirty="0"/>
          </a:p>
        </p:txBody>
      </p:sp>
      <p:sp>
        <p:nvSpPr>
          <p:cNvPr id="3" name="Content Placeholder 2"/>
          <p:cNvSpPr>
            <a:spLocks noGrp="1"/>
          </p:cNvSpPr>
          <p:nvPr>
            <p:ph idx="1"/>
          </p:nvPr>
        </p:nvSpPr>
        <p:spPr>
          <a:xfrm>
            <a:off x="762000" y="2057400"/>
            <a:ext cx="7391400" cy="4495799"/>
          </a:xfrm>
        </p:spPr>
        <p:txBody>
          <a:bodyPr/>
          <a:lstStyle/>
          <a:p>
            <a:r>
              <a:rPr lang="en-US" sz="2400" dirty="0" smtClean="0">
                <a:latin typeface="Times New Roman" pitchFamily="18" charset="0"/>
                <a:cs typeface="Times New Roman" pitchFamily="18" charset="0"/>
              </a:rPr>
              <a:t>Storm Trak Application-Tracks costs of snow events and other year-round emergencies, on-going training for administrative personnel</a:t>
            </a:r>
          </a:p>
          <a:p>
            <a:r>
              <a:rPr lang="en-US" sz="2400" dirty="0" smtClean="0">
                <a:latin typeface="Times New Roman" pitchFamily="18" charset="0"/>
                <a:cs typeface="Times New Roman" pitchFamily="18" charset="0"/>
              </a:rPr>
              <a:t>Snow AVL System-Tracks assets during snow events-new modems and salt/plow sensors in Snow Fleet</a:t>
            </a:r>
          </a:p>
          <a:p>
            <a:r>
              <a:rPr lang="en-US" sz="2400" dirty="0" smtClean="0">
                <a:latin typeface="Times New Roman" pitchFamily="18" charset="0"/>
                <a:cs typeface="Times New Roman" pitchFamily="18" charset="0"/>
              </a:rPr>
              <a:t>Continue testing in-cab display with real time progress maps for drivers </a:t>
            </a:r>
          </a:p>
          <a:p>
            <a:r>
              <a:rPr lang="en-US" sz="2400" dirty="0" smtClean="0">
                <a:latin typeface="Times New Roman" pitchFamily="18" charset="0"/>
                <a:cs typeface="Times New Roman" pitchFamily="18" charset="0"/>
              </a:rPr>
              <a:t>New in-field tablets for Zone Captains-Greater situational awareness and having real time location of assets and activity (salt/plow)</a:t>
            </a:r>
          </a:p>
          <a:p>
            <a:endParaRPr lang="en-US" dirty="0" smtClean="0">
              <a:latin typeface="Times New Roman" pitchFamily="18" charset="0"/>
              <a:cs typeface="Times New Roman" pitchFamily="18" charset="0"/>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a:xfrm>
            <a:off x="152400" y="5951810"/>
            <a:ext cx="1028545" cy="829990"/>
          </a:xfrm>
        </p:spPr>
        <p:txBody>
          <a:bodyPr/>
          <a:lstStyle/>
          <a:p>
            <a:fld id="{8DF67CDE-35A3-4D7F-929D-DE03A513C662}" type="slidenum">
              <a:rPr lang="en-US" smtClean="0"/>
              <a:pPr/>
              <a:t>17</a:t>
            </a:fld>
            <a:endParaRPr lang="en-US" dirty="0"/>
          </a:p>
        </p:txBody>
      </p:sp>
    </p:spTree>
    <p:extLst>
      <p:ext uri="{BB962C8B-B14F-4D97-AF65-F5344CB8AC3E}">
        <p14:creationId xmlns:p14="http://schemas.microsoft.com/office/powerpoint/2010/main" val="23981752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normAutofit/>
          </a:bodyPr>
          <a:lstStyle/>
          <a:p>
            <a:pPr algn="ctr"/>
            <a:r>
              <a:rPr lang="en-US" b="1" dirty="0" smtClean="0"/>
              <a:t>AVL-Operations</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902732"/>
            <a:ext cx="8229599" cy="504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91400" y="533400"/>
            <a:ext cx="2667000" cy="369332"/>
          </a:xfrm>
          <a:prstGeom prst="rect">
            <a:avLst/>
          </a:prstGeom>
          <a:noFill/>
        </p:spPr>
        <p:txBody>
          <a:bodyPr wrap="square" rtlCol="0">
            <a:spAutoFit/>
          </a:bodyPr>
          <a:lstStyle/>
          <a:p>
            <a:r>
              <a:rPr lang="en-US" dirty="0" smtClean="0"/>
              <a:t>All Operations</a:t>
            </a:r>
            <a:endParaRPr lang="en-US" dirty="0"/>
          </a:p>
        </p:txBody>
      </p:sp>
      <p:sp>
        <p:nvSpPr>
          <p:cNvPr id="6" name="Slide Number Placeholder 5"/>
          <p:cNvSpPr>
            <a:spLocks noGrp="1"/>
          </p:cNvSpPr>
          <p:nvPr>
            <p:ph type="sldNum" sz="quarter" idx="12"/>
          </p:nvPr>
        </p:nvSpPr>
        <p:spPr>
          <a:xfrm>
            <a:off x="152402" y="5951810"/>
            <a:ext cx="1028544" cy="753790"/>
          </a:xfrm>
        </p:spPr>
        <p:txBody>
          <a:bodyPr/>
          <a:lstStyle/>
          <a:p>
            <a:fld id="{8DF67CDE-35A3-4D7F-929D-DE03A513C662}" type="slidenum">
              <a:rPr lang="en-US" smtClean="0"/>
              <a:pPr/>
              <a:t>18</a:t>
            </a:fld>
            <a:endParaRPr lang="en-US" dirty="0"/>
          </a:p>
        </p:txBody>
      </p:sp>
    </p:spTree>
    <p:extLst>
      <p:ext uri="{BB962C8B-B14F-4D97-AF65-F5344CB8AC3E}">
        <p14:creationId xmlns:p14="http://schemas.microsoft.com/office/powerpoint/2010/main" val="39764022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42" y="228600"/>
            <a:ext cx="8229600" cy="762000"/>
          </a:xfrm>
        </p:spPr>
        <p:txBody>
          <a:bodyPr>
            <a:noAutofit/>
          </a:bodyPr>
          <a:lstStyle/>
          <a:p>
            <a:pPr algn="ctr"/>
            <a:r>
              <a:rPr lang="en-US" b="1" dirty="0" smtClean="0"/>
              <a:t>AVL Progress Report/</a:t>
            </a:r>
            <a:br>
              <a:rPr lang="en-US" b="1" dirty="0" smtClean="0"/>
            </a:br>
            <a:r>
              <a:rPr lang="en-US" b="1" dirty="0" smtClean="0"/>
              <a:t>Completion Percentages</a:t>
            </a:r>
            <a:endParaRPr lang="en-US" b="1" dirty="0"/>
          </a:p>
        </p:txBody>
      </p:sp>
      <p:sp>
        <p:nvSpPr>
          <p:cNvPr id="3" name="Content Placeholder 2"/>
          <p:cNvSpPr>
            <a:spLocks noGrp="1"/>
          </p:cNvSpPr>
          <p:nvPr>
            <p:ph idx="1"/>
          </p:nvPr>
        </p:nvSpPr>
        <p:spPr>
          <a:xfrm>
            <a:off x="457200" y="762000"/>
            <a:ext cx="8229600" cy="5867400"/>
          </a:xfrm>
        </p:spPr>
        <p:txBody>
          <a:bodyPr/>
          <a:lstStyle/>
          <a:p>
            <a:pPr marL="0" indent="0">
              <a:buNone/>
            </a:pP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88" y="1676400"/>
            <a:ext cx="2819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990600"/>
            <a:ext cx="3124200" cy="400110"/>
          </a:xfrm>
          <a:prstGeom prst="rect">
            <a:avLst/>
          </a:prstGeom>
          <a:noFill/>
        </p:spPr>
        <p:txBody>
          <a:bodyPr wrap="square" rtlCol="0">
            <a:spAutoFit/>
          </a:bodyPr>
          <a:lstStyle/>
          <a:p>
            <a:pPr algn="ctr"/>
            <a:r>
              <a:rPr lang="en-US" sz="2000" dirty="0" smtClean="0"/>
              <a:t>By Zone</a:t>
            </a:r>
            <a:endParaRPr lang="en-US" sz="2000"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978" y="1517160"/>
            <a:ext cx="25908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7801" y="990600"/>
            <a:ext cx="2209800" cy="400110"/>
          </a:xfrm>
          <a:prstGeom prst="rect">
            <a:avLst/>
          </a:prstGeom>
          <a:noFill/>
        </p:spPr>
        <p:txBody>
          <a:bodyPr wrap="square" rtlCol="0">
            <a:spAutoFit/>
          </a:bodyPr>
          <a:lstStyle/>
          <a:p>
            <a:pPr algn="ctr"/>
            <a:r>
              <a:rPr lang="en-US" sz="2000" dirty="0" smtClean="0"/>
              <a:t>By Route</a:t>
            </a:r>
            <a:endParaRPr lang="en-US" sz="2000" dirty="0"/>
          </a:p>
        </p:txBody>
      </p:sp>
      <p:sp>
        <p:nvSpPr>
          <p:cNvPr id="6" name="Slide Number Placeholder 5"/>
          <p:cNvSpPr>
            <a:spLocks noGrp="1"/>
          </p:cNvSpPr>
          <p:nvPr>
            <p:ph type="sldNum" sz="quarter" idx="12"/>
          </p:nvPr>
        </p:nvSpPr>
        <p:spPr>
          <a:xfrm>
            <a:off x="152400" y="5951810"/>
            <a:ext cx="1028545" cy="906190"/>
          </a:xfrm>
        </p:spPr>
        <p:txBody>
          <a:bodyPr/>
          <a:lstStyle/>
          <a:p>
            <a:fld id="{8DF67CDE-35A3-4D7F-929D-DE03A513C662}" type="slidenum">
              <a:rPr lang="en-US" smtClean="0"/>
              <a:pPr/>
              <a:t>19</a:t>
            </a:fld>
            <a:endParaRPr lang="en-US" dirty="0"/>
          </a:p>
        </p:txBody>
      </p:sp>
    </p:spTree>
    <p:extLst>
      <p:ext uri="{BB962C8B-B14F-4D97-AF65-F5344CB8AC3E}">
        <p14:creationId xmlns:p14="http://schemas.microsoft.com/office/powerpoint/2010/main" val="21665348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1"/>
            <a:ext cx="7125113" cy="685799"/>
          </a:xfrm>
        </p:spPr>
        <p:txBody>
          <a:bodyPr/>
          <a:lstStyle/>
          <a:p>
            <a:pPr algn="ctr"/>
            <a:r>
              <a:rPr lang="en-US" b="1" dirty="0" smtClean="0"/>
              <a:t>Agenda</a:t>
            </a:r>
            <a:endParaRPr lang="en-US" b="1" dirty="0"/>
          </a:p>
        </p:txBody>
      </p:sp>
      <p:sp>
        <p:nvSpPr>
          <p:cNvPr id="3" name="Content Placeholder 2"/>
          <p:cNvSpPr>
            <a:spLocks noGrp="1"/>
          </p:cNvSpPr>
          <p:nvPr>
            <p:ph idx="1"/>
          </p:nvPr>
        </p:nvSpPr>
        <p:spPr>
          <a:xfrm>
            <a:off x="1066800" y="1524000"/>
            <a:ext cx="7467600" cy="4334799"/>
          </a:xfrm>
        </p:spPr>
        <p:txBody>
          <a:bodyPr>
            <a:noAutofit/>
          </a:bodyPr>
          <a:lstStyle/>
          <a:p>
            <a:pPr marL="514350" indent="-514350">
              <a:buFont typeface="+mj-lt"/>
              <a:buAutoNum type="alphaUcPeriod"/>
            </a:pPr>
            <a:r>
              <a:rPr lang="en-US" sz="2400" dirty="0" smtClean="0">
                <a:latin typeface="Times New Roman" pitchFamily="18" charset="0"/>
                <a:cs typeface="Times New Roman" pitchFamily="18" charset="0"/>
              </a:rPr>
              <a:t>Mission/Scope</a:t>
            </a:r>
          </a:p>
          <a:p>
            <a:pPr marL="514350" indent="-514350">
              <a:buFont typeface="+mj-lt"/>
              <a:buAutoNum type="alphaUcPeriod"/>
            </a:pPr>
            <a:r>
              <a:rPr lang="en-US" sz="2400" dirty="0" smtClean="0">
                <a:latin typeface="Times New Roman" pitchFamily="18" charset="0"/>
                <a:cs typeface="Times New Roman" pitchFamily="18" charset="0"/>
              </a:rPr>
              <a:t>Deployment Process</a:t>
            </a:r>
          </a:p>
          <a:p>
            <a:pPr marL="514350" indent="-514350">
              <a:buFont typeface="+mj-lt"/>
              <a:buAutoNum type="alphaUcPeriod"/>
            </a:pPr>
            <a:r>
              <a:rPr lang="en-US" sz="2400" dirty="0" smtClean="0">
                <a:latin typeface="Times New Roman" pitchFamily="18" charset="0"/>
                <a:cs typeface="Times New Roman" pitchFamily="18" charset="0"/>
              </a:rPr>
              <a:t>Monitoring/Tracking</a:t>
            </a:r>
          </a:p>
          <a:p>
            <a:pPr marL="514350" indent="-514350">
              <a:buFont typeface="+mj-lt"/>
              <a:buAutoNum type="alphaUcPeriod"/>
            </a:pPr>
            <a:r>
              <a:rPr lang="en-US" sz="2400" dirty="0" smtClean="0">
                <a:latin typeface="Times New Roman" pitchFamily="18" charset="0"/>
                <a:cs typeface="Times New Roman" pitchFamily="18" charset="0"/>
              </a:rPr>
              <a:t>Weather Statistics</a:t>
            </a:r>
          </a:p>
          <a:p>
            <a:pPr marL="514350" indent="-514350">
              <a:buFont typeface="+mj-lt"/>
              <a:buAutoNum type="alphaUcPeriod"/>
            </a:pPr>
            <a:r>
              <a:rPr lang="en-US" sz="2400" dirty="0" smtClean="0">
                <a:latin typeface="Times New Roman" pitchFamily="18" charset="0"/>
                <a:cs typeface="Times New Roman" pitchFamily="18" charset="0"/>
              </a:rPr>
              <a:t>Snow And Ice Resources</a:t>
            </a:r>
          </a:p>
          <a:p>
            <a:pPr marL="514350" indent="-514350">
              <a:buFont typeface="+mj-lt"/>
              <a:buAutoNum type="alphaUcPeriod"/>
            </a:pPr>
            <a:r>
              <a:rPr lang="en-US" sz="2400" dirty="0" smtClean="0">
                <a:latin typeface="Times New Roman" pitchFamily="18" charset="0"/>
                <a:cs typeface="Times New Roman" pitchFamily="18" charset="0"/>
              </a:rPr>
              <a:t>Improvements/Lessons Learned</a:t>
            </a:r>
          </a:p>
          <a:p>
            <a:pPr marL="514350" indent="-514350">
              <a:buFont typeface="+mj-lt"/>
              <a:buAutoNum type="alphaUcPeriod"/>
            </a:pPr>
            <a:r>
              <a:rPr lang="en-US" sz="2400" dirty="0" smtClean="0">
                <a:latin typeface="Times New Roman" pitchFamily="18" charset="0"/>
                <a:cs typeface="Times New Roman" pitchFamily="18" charset="0"/>
              </a:rPr>
              <a:t>Challenges/Concerns</a:t>
            </a:r>
          </a:p>
          <a:p>
            <a:pPr marL="514350" indent="-514350">
              <a:buFont typeface="+mj-lt"/>
              <a:buAutoNum type="alphaUcPeriod"/>
            </a:pPr>
            <a:r>
              <a:rPr lang="en-US" sz="2400" dirty="0" smtClean="0">
                <a:latin typeface="Times New Roman" pitchFamily="18" charset="0"/>
                <a:cs typeface="Times New Roman" pitchFamily="18" charset="0"/>
              </a:rPr>
              <a:t>Snow Fleet</a:t>
            </a:r>
          </a:p>
          <a:p>
            <a:pPr marL="514350" indent="-514350">
              <a:buFont typeface="+mj-lt"/>
              <a:buAutoNum type="alphaUcPeriod"/>
            </a:pPr>
            <a:r>
              <a:rPr lang="en-US" sz="2400" dirty="0" smtClean="0">
                <a:latin typeface="Times New Roman" pitchFamily="18" charset="0"/>
                <a:cs typeface="Times New Roman" pitchFamily="18" charset="0"/>
              </a:rPr>
              <a:t>Snow Budget</a:t>
            </a:r>
          </a:p>
          <a:p>
            <a:pPr marL="514350" indent="-514350">
              <a:buFont typeface="+mj-lt"/>
              <a:buAutoNum type="alphaUcPeriod"/>
            </a:pPr>
            <a:r>
              <a:rPr lang="en-US" sz="2400" dirty="0" smtClean="0">
                <a:latin typeface="Times New Roman" pitchFamily="18" charset="0"/>
                <a:cs typeface="Times New Roman" pitchFamily="18" charset="0"/>
              </a:rPr>
              <a:t>Salt Dome </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6200" y="5951810"/>
            <a:ext cx="1104745" cy="829990"/>
          </a:xfrm>
        </p:spPr>
        <p:txBody>
          <a:bodyPr/>
          <a:lstStyle/>
          <a:p>
            <a:fld id="{8DF67CDE-35A3-4D7F-929D-DE03A513C662}" type="slidenum">
              <a:rPr lang="en-US" smtClean="0"/>
              <a:pPr/>
              <a:t>2</a:t>
            </a:fld>
            <a:endParaRPr lang="en-US" dirty="0"/>
          </a:p>
        </p:txBody>
      </p:sp>
    </p:spTree>
    <p:extLst>
      <p:ext uri="{BB962C8B-B14F-4D97-AF65-F5344CB8AC3E}">
        <p14:creationId xmlns:p14="http://schemas.microsoft.com/office/powerpoint/2010/main" val="27952676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8731419"/>
              </p:ext>
            </p:extLst>
          </p:nvPr>
        </p:nvGraphicFramePr>
        <p:xfrm>
          <a:off x="228599" y="1143001"/>
          <a:ext cx="7772405" cy="5486398"/>
        </p:xfrm>
        <a:graphic>
          <a:graphicData uri="http://schemas.openxmlformats.org/drawingml/2006/table">
            <a:tbl>
              <a:tblPr/>
              <a:tblGrid>
                <a:gridCol w="1243578"/>
                <a:gridCol w="544069"/>
                <a:gridCol w="544069"/>
                <a:gridCol w="544069"/>
                <a:gridCol w="544069"/>
                <a:gridCol w="544070"/>
                <a:gridCol w="544067"/>
                <a:gridCol w="544069"/>
                <a:gridCol w="544069"/>
                <a:gridCol w="544069"/>
                <a:gridCol w="544069"/>
                <a:gridCol w="544069"/>
                <a:gridCol w="544069"/>
              </a:tblGrid>
              <a:tr h="545100">
                <a:tc>
                  <a:txBody>
                    <a:bodyPr/>
                    <a:lstStyle/>
                    <a:p>
                      <a:pPr marL="0" marR="0" algn="ctr">
                        <a:spcBef>
                          <a:spcPts val="0"/>
                        </a:spcBef>
                        <a:spcAft>
                          <a:spcPts val="0"/>
                        </a:spcAft>
                      </a:pPr>
                      <a:r>
                        <a:rPr lang="en-US" sz="1200" b="1" dirty="0">
                          <a:solidFill>
                            <a:srgbClr val="000000"/>
                          </a:solidFill>
                          <a:latin typeface="verdana"/>
                        </a:rPr>
                        <a:t>Average</a:t>
                      </a:r>
                      <a:endParaRPr lang="en-US" sz="1200" dirty="0">
                        <a:solidFill>
                          <a:srgbClr val="000000"/>
                        </a:solidFill>
                        <a:latin typeface="verdana"/>
                      </a:endParaRP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dirty="0">
                          <a:solidFill>
                            <a:srgbClr val="000000"/>
                          </a:solidFill>
                          <a:latin typeface="verdana"/>
                        </a:rPr>
                        <a:t>Jan</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00FF"/>
                    </a:solidFill>
                  </a:tcPr>
                </a:tc>
                <a:tc>
                  <a:txBody>
                    <a:bodyPr/>
                    <a:lstStyle/>
                    <a:p>
                      <a:pPr marL="0" marR="0" algn="ctr">
                        <a:spcBef>
                          <a:spcPts val="0"/>
                        </a:spcBef>
                        <a:spcAft>
                          <a:spcPts val="0"/>
                        </a:spcAft>
                      </a:pPr>
                      <a:r>
                        <a:rPr lang="en-US" sz="1200" b="1" dirty="0">
                          <a:solidFill>
                            <a:srgbClr val="000000"/>
                          </a:solidFill>
                          <a:latin typeface="verdana"/>
                        </a:rPr>
                        <a:t>Feb</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00FF"/>
                    </a:solidFill>
                  </a:tcPr>
                </a:tc>
                <a:tc>
                  <a:txBody>
                    <a:bodyPr/>
                    <a:lstStyle/>
                    <a:p>
                      <a:pPr marL="0" marR="0" algn="ctr">
                        <a:spcBef>
                          <a:spcPts val="0"/>
                        </a:spcBef>
                        <a:spcAft>
                          <a:spcPts val="0"/>
                        </a:spcAft>
                      </a:pPr>
                      <a:r>
                        <a:rPr lang="en-US" sz="1200" b="1" dirty="0">
                          <a:solidFill>
                            <a:srgbClr val="000000"/>
                          </a:solidFill>
                          <a:latin typeface="verdana"/>
                        </a:rPr>
                        <a:t>Mar</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Apr</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May</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Jun</a:t>
                      </a:r>
                      <a:endParaRPr lang="en-US" sz="1200" dirty="0">
                        <a:solidFill>
                          <a:srgbClr val="000000"/>
                        </a:solidFill>
                        <a:latin typeface="verdana"/>
                      </a:endParaRPr>
                    </a:p>
                  </a:txBody>
                  <a:tcPr marL="13110" marR="13110" marT="13110" marB="13110" anchor="ctr">
                    <a:lnL>
                      <a:noFill/>
                    </a:lnL>
                    <a:lnR>
                      <a:noFill/>
                    </a:lnR>
                    <a:lnT>
                      <a:noFill/>
                    </a:lnT>
                    <a:lnB>
                      <a:noFill/>
                    </a:lnB>
                    <a:solidFill>
                      <a:srgbClr val="FF0000"/>
                    </a:solidFill>
                  </a:tcPr>
                </a:tc>
                <a:tc>
                  <a:txBody>
                    <a:bodyPr/>
                    <a:lstStyle/>
                    <a:p>
                      <a:pPr marL="0" marR="0" algn="ctr">
                        <a:spcBef>
                          <a:spcPts val="0"/>
                        </a:spcBef>
                        <a:spcAft>
                          <a:spcPts val="0"/>
                        </a:spcAft>
                      </a:pPr>
                      <a:r>
                        <a:rPr lang="en-US" sz="1200" b="1" dirty="0">
                          <a:solidFill>
                            <a:srgbClr val="000000"/>
                          </a:solidFill>
                          <a:latin typeface="verdana"/>
                        </a:rPr>
                        <a:t>Jul</a:t>
                      </a:r>
                      <a:endParaRPr lang="en-US" sz="1200" dirty="0">
                        <a:solidFill>
                          <a:srgbClr val="000000"/>
                        </a:solidFill>
                        <a:latin typeface="verdana"/>
                      </a:endParaRPr>
                    </a:p>
                  </a:txBody>
                  <a:tcPr marL="13110" marR="13110" marT="13110" marB="13110" anchor="ctr">
                    <a:lnL>
                      <a:noFill/>
                    </a:lnL>
                    <a:lnR>
                      <a:noFill/>
                    </a:lnR>
                    <a:lnT>
                      <a:noFill/>
                    </a:lnT>
                    <a:lnB>
                      <a:noFill/>
                    </a:lnB>
                    <a:solidFill>
                      <a:srgbClr val="FF0000"/>
                    </a:solidFill>
                  </a:tcPr>
                </a:tc>
                <a:tc>
                  <a:txBody>
                    <a:bodyPr/>
                    <a:lstStyle/>
                    <a:p>
                      <a:pPr marL="0" marR="0" algn="ctr">
                        <a:spcBef>
                          <a:spcPts val="0"/>
                        </a:spcBef>
                        <a:spcAft>
                          <a:spcPts val="0"/>
                        </a:spcAft>
                      </a:pPr>
                      <a:r>
                        <a:rPr lang="en-US" sz="1200" b="1" dirty="0">
                          <a:solidFill>
                            <a:srgbClr val="000000"/>
                          </a:solidFill>
                          <a:latin typeface="verdana"/>
                        </a:rPr>
                        <a:t>Aug</a:t>
                      </a:r>
                      <a:endParaRPr lang="en-US" sz="1200" dirty="0">
                        <a:solidFill>
                          <a:srgbClr val="000000"/>
                        </a:solidFill>
                        <a:latin typeface="verdana"/>
                      </a:endParaRPr>
                    </a:p>
                  </a:txBody>
                  <a:tcPr marL="13110" marR="13110" marT="13110" marB="13110" anchor="ctr">
                    <a:lnL>
                      <a:noFill/>
                    </a:lnL>
                    <a:lnR>
                      <a:noFill/>
                    </a:lnR>
                    <a:lnT>
                      <a:noFill/>
                    </a:lnT>
                    <a:lnB>
                      <a:noFill/>
                    </a:lnB>
                    <a:solidFill>
                      <a:srgbClr val="FF0000"/>
                    </a:solidFill>
                  </a:tcPr>
                </a:tc>
                <a:tc>
                  <a:txBody>
                    <a:bodyPr/>
                    <a:lstStyle/>
                    <a:p>
                      <a:pPr marL="0" marR="0" algn="ctr">
                        <a:spcBef>
                          <a:spcPts val="0"/>
                        </a:spcBef>
                        <a:spcAft>
                          <a:spcPts val="0"/>
                        </a:spcAft>
                      </a:pPr>
                      <a:r>
                        <a:rPr lang="en-US" sz="1200" b="1" dirty="0">
                          <a:solidFill>
                            <a:srgbClr val="000000"/>
                          </a:solidFill>
                          <a:latin typeface="verdana"/>
                        </a:rPr>
                        <a:t>Sep</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Oct</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Nov</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Dec</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00FF"/>
                    </a:solidFill>
                  </a:tcPr>
                </a:tc>
              </a:tr>
              <a:tr h="545100">
                <a:tc>
                  <a:txBody>
                    <a:bodyPr/>
                    <a:lstStyle/>
                    <a:p>
                      <a:pPr marL="0" marR="0" algn="ctr">
                        <a:spcBef>
                          <a:spcPts val="0"/>
                        </a:spcBef>
                        <a:spcAft>
                          <a:spcPts val="0"/>
                        </a:spcAft>
                      </a:pPr>
                      <a:r>
                        <a:rPr lang="en-US" sz="1200" dirty="0">
                          <a:solidFill>
                            <a:srgbClr val="000000"/>
                          </a:solidFill>
                          <a:latin typeface="verdana"/>
                        </a:rPr>
                        <a:t>Max (F)</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42.5</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46.5</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55.7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75.4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83.9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88.3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79.3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68.0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57.3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47.0</a:t>
                      </a:r>
                    </a:p>
                  </a:txBody>
                  <a:tcPr marL="13110" marR="13110" marT="13110" marB="13110" anchor="ctr">
                    <a:lnL>
                      <a:noFill/>
                    </a:lnL>
                    <a:lnR>
                      <a:noFill/>
                    </a:lnR>
                    <a:lnT>
                      <a:noFill/>
                    </a:lnT>
                    <a:lnB>
                      <a:noFill/>
                    </a:lnB>
                  </a:tcPr>
                </a:tc>
              </a:tr>
              <a:tr h="290249">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Min (F)</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27.3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29.7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37.3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45.9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55.8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65.0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70.1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68.6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61.8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49.6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40.0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32.0</a:t>
                      </a:r>
                    </a:p>
                  </a:txBody>
                  <a:tcPr marL="13110" marR="13110" marT="13110" marB="13110" anchor="ctr">
                    <a:lnL>
                      <a:noFill/>
                    </a:lnL>
                    <a:lnR>
                      <a:noFill/>
                    </a:lnR>
                    <a:lnT>
                      <a:noFill/>
                    </a:lnT>
                    <a:lnB>
                      <a:noFill/>
                    </a:lnB>
                  </a:tcPr>
                </a:tc>
              </a:tr>
              <a:tr h="290249">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Clear Days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Rainy Days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Precipitation</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3.21"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2.63"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3.60"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2.77"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3.82"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3.13"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3.66"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3.44"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3.79"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3.22"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3.03"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3.05"</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Snow</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6.2"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T</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T</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3.1"</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&lt;32F Days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22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16</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RECORDS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000" dirty="0">
                          <a:latin typeface="verdana"/>
                        </a:rPr>
                        <a:t>79 / -14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84 / </a:t>
                      </a:r>
                      <a:r>
                        <a:rPr lang="en-US" sz="1000" u="sng" dirty="0">
                          <a:latin typeface="verdana"/>
                        </a:rPr>
                        <a:t>-15</a:t>
                      </a:r>
                      <a:endParaRPr lang="en-US" sz="1000" dirty="0">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93 / 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95 / 15</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99 / 33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102 / 43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u="sng" dirty="0">
                          <a:latin typeface="verdana"/>
                        </a:rPr>
                        <a:t>106</a:t>
                      </a:r>
                      <a:r>
                        <a:rPr lang="en-US" sz="1000" dirty="0">
                          <a:latin typeface="verdana"/>
                        </a:rPr>
                        <a:t> / 52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106 / 49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104 / 36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96 / 26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86 / 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79 / -13</a:t>
                      </a:r>
                    </a:p>
                  </a:txBody>
                  <a:tcPr marL="13110" marR="13110" marT="13110" marB="13110" anchor="ctr">
                    <a:lnL>
                      <a:noFill/>
                    </a:lnL>
                    <a:lnR>
                      <a:noFill/>
                    </a:lnR>
                    <a:lnT>
                      <a:noFill/>
                    </a:lnT>
                    <a:lnB>
                      <a:noFill/>
                    </a:lnB>
                  </a:tcPr>
                </a:tc>
              </a:tr>
            </a:tbl>
          </a:graphicData>
        </a:graphic>
      </p:graphicFrame>
      <p:sp>
        <p:nvSpPr>
          <p:cNvPr id="5" name="Title 4"/>
          <p:cNvSpPr>
            <a:spLocks noGrp="1"/>
          </p:cNvSpPr>
          <p:nvPr>
            <p:ph type="title"/>
          </p:nvPr>
        </p:nvSpPr>
        <p:spPr>
          <a:xfrm>
            <a:off x="457200" y="274638"/>
            <a:ext cx="8229600" cy="944562"/>
          </a:xfrm>
        </p:spPr>
        <p:txBody>
          <a:bodyPr/>
          <a:lstStyle/>
          <a:p>
            <a:pPr algn="ctr"/>
            <a:r>
              <a:rPr lang="en-US" b="1" dirty="0" smtClean="0"/>
              <a:t>Historical Weather Statistics</a:t>
            </a:r>
            <a:endParaRPr lang="en-US" b="1" dirty="0"/>
          </a:p>
        </p:txBody>
      </p:sp>
      <p:sp>
        <p:nvSpPr>
          <p:cNvPr id="2" name="Slide Number Placeholder 1"/>
          <p:cNvSpPr>
            <a:spLocks noGrp="1"/>
          </p:cNvSpPr>
          <p:nvPr>
            <p:ph type="sldNum" sz="quarter" idx="12"/>
          </p:nvPr>
        </p:nvSpPr>
        <p:spPr>
          <a:xfrm>
            <a:off x="0" y="6400800"/>
            <a:ext cx="609599" cy="381000"/>
          </a:xfrm>
        </p:spPr>
        <p:txBody>
          <a:bodyPr/>
          <a:lstStyle/>
          <a:p>
            <a:fld id="{8DF67CDE-35A3-4D7F-929D-DE03A513C662}" type="slidenum">
              <a:rPr lang="en-US" smtClean="0"/>
              <a:pPr/>
              <a:t>20</a:t>
            </a:fld>
            <a:endParaRPr lang="en-US" dirty="0"/>
          </a:p>
        </p:txBody>
      </p:sp>
    </p:spTree>
    <p:extLst>
      <p:ext uri="{BB962C8B-B14F-4D97-AF65-F5344CB8AC3E}">
        <p14:creationId xmlns:p14="http://schemas.microsoft.com/office/powerpoint/2010/main" val="32435743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kiat.net/dc/images/weather/dc-avg-snow.gif"/>
          <p:cNvPicPr>
            <a:picLocks noChangeAspect="1" noChangeArrowheads="1"/>
          </p:cNvPicPr>
          <p:nvPr/>
        </p:nvPicPr>
        <p:blipFill>
          <a:blip r:embed="rId2" cstate="print"/>
          <a:srcRect/>
          <a:stretch>
            <a:fillRect/>
          </a:stretch>
        </p:blipFill>
        <p:spPr bwMode="auto">
          <a:xfrm>
            <a:off x="457199" y="978932"/>
            <a:ext cx="8432245" cy="5715000"/>
          </a:xfrm>
          <a:prstGeom prst="rect">
            <a:avLst/>
          </a:prstGeom>
          <a:noFill/>
        </p:spPr>
      </p:pic>
      <p:sp>
        <p:nvSpPr>
          <p:cNvPr id="3" name="Title 2"/>
          <p:cNvSpPr>
            <a:spLocks noGrp="1"/>
          </p:cNvSpPr>
          <p:nvPr>
            <p:ph type="title"/>
          </p:nvPr>
        </p:nvSpPr>
        <p:spPr>
          <a:xfrm>
            <a:off x="1009442" y="152401"/>
            <a:ext cx="7125113" cy="762000"/>
          </a:xfrm>
        </p:spPr>
        <p:txBody>
          <a:bodyPr/>
          <a:lstStyle/>
          <a:p>
            <a:pPr algn="ctr"/>
            <a:r>
              <a:rPr lang="en-US" b="1" dirty="0" smtClean="0"/>
              <a:t>Average Snowfall in Region</a:t>
            </a:r>
            <a:endParaRPr lang="en-US" b="1" dirty="0"/>
          </a:p>
        </p:txBody>
      </p:sp>
      <p:sp>
        <p:nvSpPr>
          <p:cNvPr id="4" name="Left Arrow 3"/>
          <p:cNvSpPr/>
          <p:nvPr/>
        </p:nvSpPr>
        <p:spPr>
          <a:xfrm>
            <a:off x="5257801" y="3511412"/>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TextBox 6"/>
          <p:cNvSpPr txBox="1"/>
          <p:nvPr/>
        </p:nvSpPr>
        <p:spPr>
          <a:xfrm>
            <a:off x="5257801" y="3987151"/>
            <a:ext cx="641604" cy="372013"/>
          </a:xfrm>
          <a:prstGeom prst="rect">
            <a:avLst/>
          </a:prstGeom>
          <a:solidFill>
            <a:schemeClr val="bg2">
              <a:lumMod val="75000"/>
            </a:schemeClr>
          </a:solidFill>
        </p:spPr>
        <p:txBody>
          <a:bodyPr wrap="square" rtlCol="0">
            <a:spAutoFit/>
          </a:bodyPr>
          <a:lstStyle/>
          <a:p>
            <a:r>
              <a:rPr lang="en-US" dirty="0" smtClean="0"/>
              <a:t>DC</a:t>
            </a:r>
            <a:endParaRPr lang="en-US" dirty="0"/>
          </a:p>
        </p:txBody>
      </p:sp>
      <p:sp>
        <p:nvSpPr>
          <p:cNvPr id="6" name="Slide Number Placeholder 5"/>
          <p:cNvSpPr>
            <a:spLocks noGrp="1"/>
          </p:cNvSpPr>
          <p:nvPr>
            <p:ph type="sldNum" sz="quarter" idx="12"/>
          </p:nvPr>
        </p:nvSpPr>
        <p:spPr>
          <a:xfrm>
            <a:off x="152400" y="5951810"/>
            <a:ext cx="1028545" cy="742122"/>
          </a:xfrm>
        </p:spPr>
        <p:txBody>
          <a:bodyPr/>
          <a:lstStyle/>
          <a:p>
            <a:fld id="{8DF67CDE-35A3-4D7F-929D-DE03A513C662}" type="slidenum">
              <a:rPr lang="en-US" smtClean="0"/>
              <a:pPr/>
              <a:t>21</a:t>
            </a:fld>
            <a:endParaRPr lang="en-US" dirty="0"/>
          </a:p>
        </p:txBody>
      </p:sp>
    </p:spTree>
    <p:extLst>
      <p:ext uri="{BB962C8B-B14F-4D97-AF65-F5344CB8AC3E}">
        <p14:creationId xmlns:p14="http://schemas.microsoft.com/office/powerpoint/2010/main" val="37636226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28600" y="6324600"/>
            <a:ext cx="542925" cy="306526"/>
          </a:xfrm>
        </p:spPr>
        <p:txBody>
          <a:bodyPr/>
          <a:lstStyle/>
          <a:p>
            <a:fld id="{8DF67CDE-35A3-4D7F-929D-DE03A513C662}" type="slidenum">
              <a:rPr lang="en-US" smtClean="0"/>
              <a:pPr/>
              <a:t>22</a:t>
            </a:fld>
            <a:endParaRPr lang="en-US" dirty="0"/>
          </a:p>
        </p:txBody>
      </p:sp>
      <p:sp>
        <p:nvSpPr>
          <p:cNvPr id="4098" name="Title 1"/>
          <p:cNvSpPr>
            <a:spLocks noGrp="1"/>
          </p:cNvSpPr>
          <p:nvPr>
            <p:ph type="title" idx="4294967295"/>
          </p:nvPr>
        </p:nvSpPr>
        <p:spPr>
          <a:xfrm>
            <a:off x="0" y="0"/>
            <a:ext cx="4648200" cy="1219200"/>
          </a:xfrm>
        </p:spPr>
        <p:txBody>
          <a:bodyPr rtlCol="0">
            <a:normAutofit/>
          </a:bodyPr>
          <a:lstStyle/>
          <a:p>
            <a:pPr algn="l" fontAlgn="auto">
              <a:spcAft>
                <a:spcPts val="0"/>
              </a:spcAft>
              <a:defRPr/>
            </a:pPr>
            <a:r>
              <a:rPr lang="en-US" b="1" dirty="0" smtClean="0"/>
              <a:t>Snow Season 2009-2010</a:t>
            </a:r>
          </a:p>
        </p:txBody>
      </p:sp>
      <p:sp>
        <p:nvSpPr>
          <p:cNvPr id="29699" name="TextBox 5"/>
          <p:cNvSpPr txBox="1">
            <a:spLocks noChangeArrowheads="1"/>
          </p:cNvSpPr>
          <p:nvPr/>
        </p:nvSpPr>
        <p:spPr bwMode="auto">
          <a:xfrm>
            <a:off x="771525" y="4876800"/>
            <a:ext cx="7502525" cy="1754326"/>
          </a:xfrm>
          <a:prstGeom prst="rect">
            <a:avLst/>
          </a:prstGeom>
          <a:noFill/>
          <a:ln w="9525">
            <a:noFill/>
            <a:miter lim="800000"/>
            <a:headEnd/>
            <a:tailEnd/>
          </a:ln>
        </p:spPr>
        <p:txBody>
          <a:bodyPr>
            <a:spAutoFit/>
          </a:bodyPr>
          <a:lstStyle/>
          <a:p>
            <a:pPr marL="171450" indent="-171450">
              <a:buFont typeface="Arial" pitchFamily="34" charset="0"/>
              <a:buChar char="•"/>
            </a:pPr>
            <a:r>
              <a:rPr lang="en-US" b="1" dirty="0">
                <a:latin typeface="Calibri" pitchFamily="34" charset="0"/>
              </a:rPr>
              <a:t>Among top 5 snowfalls recorded in </a:t>
            </a:r>
            <a:r>
              <a:rPr lang="en-US" b="1" dirty="0" smtClean="0">
                <a:latin typeface="Calibri" pitchFamily="34" charset="0"/>
              </a:rPr>
              <a:t>Washington, </a:t>
            </a:r>
            <a:r>
              <a:rPr lang="en-US" b="1" dirty="0">
                <a:latin typeface="Calibri" pitchFamily="34" charset="0"/>
              </a:rPr>
              <a:t>DC</a:t>
            </a:r>
          </a:p>
          <a:p>
            <a:pPr marL="171450" indent="-171450">
              <a:buFont typeface="Arial" pitchFamily="34" charset="0"/>
              <a:buChar char="•"/>
            </a:pPr>
            <a:r>
              <a:rPr lang="en-US" b="1" dirty="0" smtClean="0">
                <a:solidFill>
                  <a:srgbClr val="FF0000"/>
                </a:solidFill>
                <a:latin typeface="Calibri" pitchFamily="34" charset="0"/>
              </a:rPr>
              <a:t>*</a:t>
            </a:r>
            <a:r>
              <a:rPr lang="en-US" b="1" dirty="0" smtClean="0">
                <a:latin typeface="Calibri" pitchFamily="34" charset="0"/>
              </a:rPr>
              <a:t>Total </a:t>
            </a:r>
            <a:r>
              <a:rPr lang="en-US" b="1" dirty="0">
                <a:latin typeface="Calibri" pitchFamily="34" charset="0"/>
              </a:rPr>
              <a:t>of </a:t>
            </a:r>
            <a:r>
              <a:rPr lang="en-US" b="1" dirty="0">
                <a:solidFill>
                  <a:srgbClr val="FF0000"/>
                </a:solidFill>
                <a:latin typeface="Calibri" pitchFamily="34" charset="0"/>
              </a:rPr>
              <a:t>56.4 </a:t>
            </a:r>
            <a:r>
              <a:rPr lang="en-US" b="1" dirty="0">
                <a:latin typeface="Calibri" pitchFamily="34" charset="0"/>
              </a:rPr>
              <a:t>inches for season is highest ever recorded in </a:t>
            </a:r>
            <a:r>
              <a:rPr lang="en-US" b="1" dirty="0" smtClean="0">
                <a:latin typeface="Calibri" pitchFamily="34" charset="0"/>
              </a:rPr>
              <a:t>Washington, </a:t>
            </a:r>
            <a:r>
              <a:rPr lang="en-US" b="1" dirty="0">
                <a:latin typeface="Calibri" pitchFamily="34" charset="0"/>
              </a:rPr>
              <a:t>DC</a:t>
            </a:r>
          </a:p>
          <a:p>
            <a:pPr marL="171450" indent="-171450">
              <a:buFont typeface="Arial" pitchFamily="34" charset="0"/>
              <a:buChar char="•"/>
            </a:pPr>
            <a:r>
              <a:rPr lang="en-US" b="1" dirty="0">
                <a:latin typeface="Calibri" pitchFamily="34" charset="0"/>
              </a:rPr>
              <a:t>Two storms back to back meant crews had no time to recharge </a:t>
            </a:r>
          </a:p>
          <a:p>
            <a:pPr marL="171450" indent="-171450">
              <a:buFont typeface="Arial" pitchFamily="34" charset="0"/>
              <a:buChar char="•"/>
            </a:pPr>
            <a:r>
              <a:rPr lang="en-US" b="1" dirty="0">
                <a:latin typeface="Calibri" pitchFamily="34" charset="0"/>
              </a:rPr>
              <a:t>Snow totals in N</a:t>
            </a:r>
            <a:r>
              <a:rPr lang="en-US" b="1" dirty="0" smtClean="0">
                <a:latin typeface="Calibri" pitchFamily="34" charset="0"/>
              </a:rPr>
              <a:t>orthwest DC </a:t>
            </a:r>
            <a:r>
              <a:rPr lang="en-US" b="1" dirty="0" smtClean="0">
                <a:solidFill>
                  <a:srgbClr val="FF0000"/>
                </a:solidFill>
                <a:latin typeface="Calibri" pitchFamily="34" charset="0"/>
              </a:rPr>
              <a:t>especially </a:t>
            </a:r>
            <a:r>
              <a:rPr lang="en-US" b="1" dirty="0" smtClean="0">
                <a:latin typeface="Calibri" pitchFamily="34" charset="0"/>
              </a:rPr>
              <a:t>are </a:t>
            </a:r>
            <a:r>
              <a:rPr lang="en-US" b="1" dirty="0">
                <a:latin typeface="Calibri" pitchFamily="34" charset="0"/>
              </a:rPr>
              <a:t>much higher than </a:t>
            </a:r>
            <a:r>
              <a:rPr lang="en-US" b="1" dirty="0" smtClean="0">
                <a:latin typeface="Calibri" pitchFamily="34" charset="0"/>
              </a:rPr>
              <a:t>totals recorded at Reagan </a:t>
            </a:r>
            <a:r>
              <a:rPr lang="en-US" b="1" dirty="0">
                <a:latin typeface="Calibri" pitchFamily="34" charset="0"/>
              </a:rPr>
              <a:t>National </a:t>
            </a:r>
          </a:p>
          <a:p>
            <a:pPr marL="171450" indent="-171450">
              <a:buFont typeface="Arial" pitchFamily="34" charset="0"/>
              <a:buChar char="•"/>
            </a:pPr>
            <a:endParaRPr lang="en-US" b="1" dirty="0">
              <a:latin typeface="Calibri" pitchFamily="34" charset="0"/>
            </a:endParaRPr>
          </a:p>
        </p:txBody>
      </p:sp>
      <p:pic>
        <p:nvPicPr>
          <p:cNvPr id="29700" name="Picture 6"/>
          <p:cNvPicPr>
            <a:picLocks noChangeAspect="1" noChangeArrowheads="1"/>
          </p:cNvPicPr>
          <p:nvPr/>
        </p:nvPicPr>
        <p:blipFill>
          <a:blip r:embed="rId2" cstate="print"/>
          <a:srcRect/>
          <a:stretch>
            <a:fillRect/>
          </a:stretch>
        </p:blipFill>
        <p:spPr bwMode="auto">
          <a:xfrm>
            <a:off x="3276600" y="609600"/>
            <a:ext cx="5422900" cy="4306888"/>
          </a:xfrm>
          <a:prstGeom prst="rect">
            <a:avLst/>
          </a:prstGeom>
          <a:noFill/>
          <a:ln w="9525">
            <a:noFill/>
            <a:miter lim="800000"/>
            <a:headEnd/>
            <a:tailEnd/>
          </a:ln>
        </p:spPr>
      </p:pic>
      <p:sp>
        <p:nvSpPr>
          <p:cNvPr id="8" name="TextBox 7"/>
          <p:cNvSpPr txBox="1"/>
          <p:nvPr/>
        </p:nvSpPr>
        <p:spPr>
          <a:xfrm>
            <a:off x="876300" y="1428750"/>
            <a:ext cx="1943100" cy="1816100"/>
          </a:xfrm>
          <a:prstGeom prst="rect">
            <a:avLst/>
          </a:prstGeom>
          <a:solidFill>
            <a:schemeClr val="bg1"/>
          </a:solidFill>
        </p:spPr>
        <p:txBody>
          <a:bodyPr>
            <a:spAutoFit/>
          </a:bodyPr>
          <a:lstStyle/>
          <a:p>
            <a:pPr fontAlgn="auto">
              <a:spcBef>
                <a:spcPts val="0"/>
              </a:spcBef>
              <a:spcAft>
                <a:spcPts val="0"/>
              </a:spcAft>
              <a:defRPr/>
            </a:pPr>
            <a:r>
              <a:rPr lang="en-US" sz="1600" b="1" dirty="0">
                <a:latin typeface="+mn-lt"/>
              </a:rPr>
              <a:t>Note – </a:t>
            </a:r>
          </a:p>
          <a:p>
            <a:pPr fontAlgn="auto">
              <a:spcBef>
                <a:spcPts val="0"/>
              </a:spcBef>
              <a:spcAft>
                <a:spcPts val="0"/>
              </a:spcAft>
              <a:defRPr/>
            </a:pPr>
            <a:r>
              <a:rPr lang="en-US" sz="1600" b="1" dirty="0">
                <a:latin typeface="+mn-lt"/>
              </a:rPr>
              <a:t>Reagan National understated the total for most of the </a:t>
            </a:r>
            <a:r>
              <a:rPr lang="en-US" sz="1600" b="1" dirty="0" smtClean="0">
                <a:latin typeface="+mn-lt"/>
              </a:rPr>
              <a:t>District</a:t>
            </a:r>
            <a:r>
              <a:rPr lang="en-US" sz="1600" b="1" dirty="0" smtClean="0">
                <a:solidFill>
                  <a:srgbClr val="FF0000"/>
                </a:solidFill>
                <a:latin typeface="+mn-lt"/>
              </a:rPr>
              <a:t>*</a:t>
            </a:r>
            <a:endParaRPr lang="en-US" sz="1600" b="1" dirty="0">
              <a:latin typeface="+mn-lt"/>
            </a:endParaRPr>
          </a:p>
          <a:p>
            <a:pPr fontAlgn="auto">
              <a:spcBef>
                <a:spcPts val="0"/>
              </a:spcBef>
              <a:spcAft>
                <a:spcPts val="0"/>
              </a:spcAft>
              <a:defRPr/>
            </a:pPr>
            <a:endParaRPr lang="en-US" sz="1600" b="1" dirty="0">
              <a:latin typeface="+mn-lt"/>
            </a:endParaRPr>
          </a:p>
          <a:p>
            <a:pPr fontAlgn="auto">
              <a:spcBef>
                <a:spcPts val="0"/>
              </a:spcBef>
              <a:spcAft>
                <a:spcPts val="0"/>
              </a:spcAft>
              <a:defRPr/>
            </a:pPr>
            <a:endParaRPr lang="en-US" sz="1600" b="1" dirty="0">
              <a:latin typeface="+mn-lt"/>
            </a:endParaRPr>
          </a:p>
        </p:txBody>
      </p:sp>
      <p:sp>
        <p:nvSpPr>
          <p:cNvPr id="29702" name="TextBox 6"/>
          <p:cNvSpPr txBox="1">
            <a:spLocks noChangeArrowheads="1"/>
          </p:cNvSpPr>
          <p:nvPr/>
        </p:nvSpPr>
        <p:spPr bwMode="auto">
          <a:xfrm>
            <a:off x="228600" y="3429000"/>
            <a:ext cx="2895600" cy="646113"/>
          </a:xfrm>
          <a:prstGeom prst="rect">
            <a:avLst/>
          </a:prstGeom>
          <a:noFill/>
          <a:ln w="9525">
            <a:solidFill>
              <a:srgbClr val="00B0F0"/>
            </a:solidFill>
            <a:miter lim="800000"/>
            <a:headEnd/>
            <a:tailEnd/>
          </a:ln>
        </p:spPr>
        <p:txBody>
          <a:bodyPr wrap="square">
            <a:spAutoFit/>
          </a:bodyPr>
          <a:lstStyle/>
          <a:p>
            <a:r>
              <a:rPr lang="en-US" dirty="0">
                <a:solidFill>
                  <a:srgbClr val="FF0000"/>
                </a:solidFill>
                <a:latin typeface="Calibri" pitchFamily="34" charset="0"/>
              </a:rPr>
              <a:t>Totals in </a:t>
            </a:r>
            <a:r>
              <a:rPr lang="en-US" dirty="0" smtClean="0">
                <a:solidFill>
                  <a:srgbClr val="FF0000"/>
                </a:solidFill>
                <a:latin typeface="Calibri" pitchFamily="34" charset="0"/>
              </a:rPr>
              <a:t>D.C. closer </a:t>
            </a:r>
            <a:r>
              <a:rPr lang="en-US" dirty="0">
                <a:solidFill>
                  <a:srgbClr val="FF0000"/>
                </a:solidFill>
                <a:latin typeface="Calibri" pitchFamily="34" charset="0"/>
              </a:rPr>
              <a:t>to </a:t>
            </a:r>
            <a:r>
              <a:rPr lang="en-US" dirty="0" smtClean="0">
                <a:solidFill>
                  <a:srgbClr val="FF0000"/>
                </a:solidFill>
                <a:latin typeface="Calibri" pitchFamily="34" charset="0"/>
              </a:rPr>
              <a:t>70 </a:t>
            </a:r>
            <a:r>
              <a:rPr lang="en-US" dirty="0">
                <a:solidFill>
                  <a:srgbClr val="FF0000"/>
                </a:solidFill>
                <a:latin typeface="Calibri" pitchFamily="34" charset="0"/>
              </a:rPr>
              <a:t>inches </a:t>
            </a:r>
            <a:r>
              <a:rPr lang="en-US" dirty="0" smtClean="0">
                <a:solidFill>
                  <a:srgbClr val="FF0000"/>
                </a:solidFill>
                <a:latin typeface="Calibri" pitchFamily="34" charset="0"/>
              </a:rPr>
              <a:t>for 2009-2010 </a:t>
            </a:r>
            <a:endParaRPr lang="en-US" dirty="0">
              <a:solidFill>
                <a:srgbClr val="FF0000"/>
              </a:solidFill>
              <a:latin typeface="Calibri" pitchFamily="34" charset="0"/>
            </a:endParaRPr>
          </a:p>
        </p:txBody>
      </p:sp>
    </p:spTree>
    <p:extLst>
      <p:ext uri="{BB962C8B-B14F-4D97-AF65-F5344CB8AC3E}">
        <p14:creationId xmlns:p14="http://schemas.microsoft.com/office/powerpoint/2010/main" val="37149177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42" y="235670"/>
            <a:ext cx="7125113" cy="999241"/>
          </a:xfrm>
        </p:spPr>
        <p:txBody>
          <a:bodyPr/>
          <a:lstStyle/>
          <a:p>
            <a:pPr algn="ctr"/>
            <a:r>
              <a:rPr lang="en-US" b="1" dirty="0" smtClean="0">
                <a:cs typeface="Times New Roman" pitchFamily="18" charset="0"/>
              </a:rPr>
              <a:t>What Happened in 2013-2014</a:t>
            </a:r>
            <a:endParaRPr lang="en-US" b="1" dirty="0">
              <a:cs typeface="Times New Roman" pitchFamily="18" charset="0"/>
            </a:endParaRPr>
          </a:p>
        </p:txBody>
      </p:sp>
      <p:sp>
        <p:nvSpPr>
          <p:cNvPr id="5" name="Content Placeholder 4"/>
          <p:cNvSpPr>
            <a:spLocks noGrp="1"/>
          </p:cNvSpPr>
          <p:nvPr>
            <p:ph idx="1"/>
          </p:nvPr>
        </p:nvSpPr>
        <p:spPr/>
        <p:txBody>
          <a:bodyPr>
            <a:normAutofit fontScale="92500" lnSpcReduction="10000"/>
          </a:bodyPr>
          <a:lstStyle/>
          <a:p>
            <a:r>
              <a:rPr lang="en-US" sz="2400" dirty="0" smtClean="0">
                <a:latin typeface="Times New Roman" pitchFamily="18" charset="0"/>
                <a:cs typeface="Times New Roman" pitchFamily="18" charset="0"/>
              </a:rPr>
              <a:t>28 Deployments</a:t>
            </a:r>
          </a:p>
          <a:p>
            <a:pPr lvl="1"/>
            <a:r>
              <a:rPr lang="en-US" sz="2200" dirty="0" smtClean="0">
                <a:latin typeface="Times New Roman" pitchFamily="18" charset="0"/>
                <a:cs typeface="Times New Roman" pitchFamily="18" charset="0"/>
              </a:rPr>
              <a:t>9 Prowl</a:t>
            </a:r>
          </a:p>
          <a:p>
            <a:pPr lvl="1"/>
            <a:r>
              <a:rPr lang="en-US" sz="2200" dirty="0" smtClean="0">
                <a:latin typeface="Times New Roman" pitchFamily="18" charset="0"/>
                <a:cs typeface="Times New Roman" pitchFamily="18" charset="0"/>
              </a:rPr>
              <a:t>8 Partial</a:t>
            </a:r>
          </a:p>
          <a:p>
            <a:pPr lvl="1"/>
            <a:r>
              <a:rPr lang="en-US" sz="2200" dirty="0" smtClean="0">
                <a:latin typeface="Times New Roman" pitchFamily="18" charset="0"/>
                <a:cs typeface="Times New Roman" pitchFamily="18" charset="0"/>
              </a:rPr>
              <a:t>11 Full </a:t>
            </a:r>
          </a:p>
          <a:p>
            <a:r>
              <a:rPr lang="en-US" sz="2600" dirty="0" smtClean="0">
                <a:latin typeface="Times New Roman" pitchFamily="18" charset="0"/>
                <a:cs typeface="Times New Roman" pitchFamily="18" charset="0"/>
              </a:rPr>
              <a:t>32 inches of snow</a:t>
            </a:r>
          </a:p>
          <a:p>
            <a:r>
              <a:rPr lang="en-US" sz="2400" dirty="0" smtClean="0">
                <a:latin typeface="Times New Roman" pitchFamily="18" charset="0"/>
                <a:cs typeface="Times New Roman" pitchFamily="18" charset="0"/>
              </a:rPr>
              <a:t>55,000 tons of salt used</a:t>
            </a:r>
          </a:p>
          <a:p>
            <a:r>
              <a:rPr lang="en-US" sz="2400" dirty="0" smtClean="0">
                <a:latin typeface="Times New Roman" pitchFamily="18" charset="0"/>
                <a:cs typeface="Times New Roman" pitchFamily="18" charset="0"/>
              </a:rPr>
              <a:t>18</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snowiest winter in DC</a:t>
            </a:r>
          </a:p>
          <a:p>
            <a:r>
              <a:rPr lang="en-US" sz="2400" dirty="0" smtClean="0">
                <a:latin typeface="Times New Roman" pitchFamily="18" charset="0"/>
                <a:cs typeface="Times New Roman" pitchFamily="18" charset="0"/>
              </a:rPr>
              <a:t>Low temperatures in single digits</a:t>
            </a:r>
          </a:p>
          <a:p>
            <a:r>
              <a:rPr lang="en-US" sz="2400" dirty="0" smtClean="0">
                <a:latin typeface="Times New Roman" pitchFamily="18" charset="0"/>
                <a:cs typeface="Times New Roman" pitchFamily="18" charset="0"/>
              </a:rPr>
              <a:t>National/regional </a:t>
            </a: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alt </a:t>
            </a: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hortages</a:t>
            </a:r>
          </a:p>
          <a:p>
            <a:endParaRPr lang="en-US" dirty="0"/>
          </a:p>
        </p:txBody>
      </p:sp>
      <p:pic>
        <p:nvPicPr>
          <p:cNvPr id="6" name="Picture 5"/>
          <p:cNvPicPr>
            <a:picLocks noChangeAspect="1" noChangeArrowheads="1"/>
          </p:cNvPicPr>
          <p:nvPr/>
        </p:nvPicPr>
        <p:blipFill>
          <a:blip r:embed="rId3" cstate="print"/>
          <a:srcRect/>
          <a:stretch>
            <a:fillRect/>
          </a:stretch>
        </p:blipFill>
        <p:spPr bwMode="auto">
          <a:xfrm>
            <a:off x="4953000" y="1752600"/>
            <a:ext cx="3657600" cy="2849879"/>
          </a:xfrm>
          <a:prstGeom prst="rect">
            <a:avLst/>
          </a:prstGeom>
          <a:noFill/>
          <a:ln w="9525">
            <a:noFill/>
            <a:miter lim="800000"/>
            <a:headEnd/>
            <a:tailEnd/>
          </a:ln>
          <a:effectLst/>
        </p:spPr>
      </p:pic>
      <p:sp>
        <p:nvSpPr>
          <p:cNvPr id="2" name="Slide Number Placeholder 1"/>
          <p:cNvSpPr>
            <a:spLocks noGrp="1"/>
          </p:cNvSpPr>
          <p:nvPr>
            <p:ph type="sldNum" sz="quarter" idx="12"/>
          </p:nvPr>
        </p:nvSpPr>
        <p:spPr>
          <a:xfrm>
            <a:off x="152400" y="5951810"/>
            <a:ext cx="1028545" cy="829990"/>
          </a:xfrm>
        </p:spPr>
        <p:txBody>
          <a:bodyPr/>
          <a:lstStyle/>
          <a:p>
            <a:fld id="{8DF67CDE-35A3-4D7F-929D-DE03A513C662}" type="slidenum">
              <a:rPr lang="en-US" smtClean="0"/>
              <a:pPr/>
              <a:t>23</a:t>
            </a:fld>
            <a:endParaRPr lang="en-US" dirty="0"/>
          </a:p>
        </p:txBody>
      </p:sp>
    </p:spTree>
    <p:extLst>
      <p:ext uri="{BB962C8B-B14F-4D97-AF65-F5344CB8AC3E}">
        <p14:creationId xmlns:p14="http://schemas.microsoft.com/office/powerpoint/2010/main" val="124548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76201"/>
            <a:ext cx="7125113" cy="1066800"/>
          </a:xfrm>
        </p:spPr>
        <p:txBody>
          <a:bodyPr/>
          <a:lstStyle/>
          <a:p>
            <a:pPr algn="ctr"/>
            <a:r>
              <a:rPr lang="en-US" b="1" dirty="0" smtClean="0">
                <a:cs typeface="Times New Roman" pitchFamily="18" charset="0"/>
              </a:rPr>
              <a:t>25 Snowiest Winters in DC-</a:t>
            </a:r>
            <a:br>
              <a:rPr lang="en-US" b="1" dirty="0" smtClean="0">
                <a:cs typeface="Times New Roman" pitchFamily="18" charset="0"/>
              </a:rPr>
            </a:br>
            <a:r>
              <a:rPr lang="en-US" b="1" dirty="0" smtClean="0">
                <a:cs typeface="Times New Roman" pitchFamily="18" charset="0"/>
              </a:rPr>
              <a:t>Last Winter 18</a:t>
            </a:r>
            <a:r>
              <a:rPr lang="en-US" b="1" baseline="30000" dirty="0" smtClean="0">
                <a:cs typeface="Times New Roman" pitchFamily="18" charset="0"/>
              </a:rPr>
              <a:t>th</a:t>
            </a:r>
            <a:r>
              <a:rPr lang="en-US" b="1" dirty="0" smtClean="0">
                <a:cs typeface="Times New Roman" pitchFamily="18" charset="0"/>
              </a:rPr>
              <a:t> Snowiest</a:t>
            </a:r>
            <a:endParaRPr lang="en-US" b="1" dirty="0">
              <a:cs typeface="Times New Roman" pitchFamily="18" charset="0"/>
            </a:endParaRPr>
          </a:p>
        </p:txBody>
      </p:sp>
      <p:sp>
        <p:nvSpPr>
          <p:cNvPr id="2" name="Slide Number Placeholder 1"/>
          <p:cNvSpPr>
            <a:spLocks noGrp="1"/>
          </p:cNvSpPr>
          <p:nvPr>
            <p:ph type="sldNum" sz="quarter" idx="12"/>
          </p:nvPr>
        </p:nvSpPr>
        <p:spPr/>
        <p:txBody>
          <a:bodyPr/>
          <a:lstStyle/>
          <a:p>
            <a:fld id="{8DF67CDE-35A3-4D7F-929D-DE03A513C662}" type="slidenum">
              <a:rPr lang="en-US" smtClean="0"/>
              <a:pPr/>
              <a:t>24</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29322"/>
            <a:ext cx="8534400" cy="461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52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491085"/>
              </p:ext>
            </p:extLst>
          </p:nvPr>
        </p:nvGraphicFramePr>
        <p:xfrm>
          <a:off x="152397" y="762000"/>
          <a:ext cx="8915403" cy="5629569"/>
        </p:xfrm>
        <a:graphic>
          <a:graphicData uri="http://schemas.openxmlformats.org/drawingml/2006/table">
            <a:tbl>
              <a:tblPr/>
              <a:tblGrid>
                <a:gridCol w="1535490"/>
                <a:gridCol w="690971"/>
                <a:gridCol w="690971"/>
                <a:gridCol w="690971"/>
                <a:gridCol w="658800"/>
                <a:gridCol w="685800"/>
                <a:gridCol w="609600"/>
                <a:gridCol w="609600"/>
                <a:gridCol w="609600"/>
                <a:gridCol w="609600"/>
                <a:gridCol w="762000"/>
                <a:gridCol w="762000"/>
              </a:tblGrid>
              <a:tr h="741215">
                <a:tc>
                  <a:txBody>
                    <a:bodyPr/>
                    <a:lstStyle/>
                    <a:p>
                      <a:pPr marL="0" marR="0" algn="ctr">
                        <a:spcBef>
                          <a:spcPts val="0"/>
                        </a:spcBef>
                        <a:spcAft>
                          <a:spcPts val="0"/>
                        </a:spcAft>
                      </a:pPr>
                      <a:r>
                        <a:rPr lang="en-US" sz="2400" b="1" dirty="0" smtClean="0">
                          <a:solidFill>
                            <a:srgbClr val="FF0000"/>
                          </a:solidFill>
                          <a:latin typeface="Times New Roman"/>
                          <a:ea typeface="Times New Roman"/>
                        </a:rPr>
                        <a:t>SNOW SEASON</a:t>
                      </a:r>
                      <a:endParaRPr lang="en-US" sz="2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2003-2004</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2004-2005</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2005-2006</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2006-2007</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2007-2008</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2008-2009</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2009-2010</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2010-2011</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2011-2012</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2012-2013</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2013-2014</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169">
                <a:tc>
                  <a:txBody>
                    <a:bodyPr/>
                    <a:lstStyle/>
                    <a:p>
                      <a:pPr marL="0" marR="0" algn="r">
                        <a:spcBef>
                          <a:spcPts val="0"/>
                        </a:spcBef>
                        <a:spcAft>
                          <a:spcPts val="0"/>
                        </a:spcAft>
                      </a:pPr>
                      <a:r>
                        <a:rPr lang="en-US" sz="1800" b="1" dirty="0" smtClean="0">
                          <a:solidFill>
                            <a:srgbClr val="002060"/>
                          </a:solidFill>
                          <a:latin typeface="Times New Roman"/>
                          <a:ea typeface="Times New Roman"/>
                        </a:rPr>
                        <a:t>TOTAL Mobilizations</a:t>
                      </a:r>
                      <a:endParaRPr lang="en-US" sz="1800" b="1" dirty="0">
                        <a:solidFill>
                          <a:srgbClr val="00206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4</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12</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7</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a:t>
                      </a:r>
                      <a:r>
                        <a:rPr lang="en-US" sz="1400" b="1" dirty="0" smtClean="0">
                          <a:latin typeface="Times New Roman"/>
                          <a:ea typeface="Times New Roman"/>
                        </a:rPr>
                        <a:t>13</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13</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13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20</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16</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11</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solidFill>
                            <a:schemeClr val="tx1"/>
                          </a:solidFill>
                          <a:latin typeface="Times New Roman"/>
                          <a:ea typeface="Times New Roman"/>
                        </a:rPr>
                        <a:t>20</a:t>
                      </a:r>
                      <a:endParaRPr lang="en-US" sz="1400" b="1"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solidFill>
                            <a:schemeClr val="tx1"/>
                          </a:solidFill>
                          <a:latin typeface="Times New Roman"/>
                          <a:ea typeface="Times New Roman"/>
                        </a:rPr>
                        <a:t>28</a:t>
                      </a:r>
                      <a:endParaRPr lang="en-US" sz="1400" b="1"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097">
                <a:tc>
                  <a:txBody>
                    <a:bodyPr/>
                    <a:lstStyle/>
                    <a:p>
                      <a:pPr marL="0" marR="0" algn="r">
                        <a:spcBef>
                          <a:spcPts val="0"/>
                        </a:spcBef>
                        <a:spcAft>
                          <a:spcPts val="0"/>
                        </a:spcAft>
                      </a:pPr>
                      <a:r>
                        <a:rPr lang="en-US" sz="1800" b="0" dirty="0" smtClean="0">
                          <a:solidFill>
                            <a:srgbClr val="002060"/>
                          </a:solidFill>
                          <a:latin typeface="Times New Roman"/>
                          <a:ea typeface="Times New Roman"/>
                        </a:rPr>
                        <a:t>Prowl</a:t>
                      </a:r>
                    </a:p>
                    <a:p>
                      <a:pPr marL="0" marR="0" algn="r">
                        <a:spcBef>
                          <a:spcPts val="0"/>
                        </a:spcBef>
                        <a:spcAft>
                          <a:spcPts val="0"/>
                        </a:spcAft>
                      </a:pPr>
                      <a:r>
                        <a:rPr lang="en-US" sz="1800" b="0" dirty="0" smtClean="0">
                          <a:solidFill>
                            <a:srgbClr val="002060"/>
                          </a:solidFill>
                          <a:latin typeface="Times New Roman"/>
                          <a:ea typeface="Times New Roman"/>
                        </a:rPr>
                        <a:t>Deployments</a:t>
                      </a:r>
                      <a:endParaRPr lang="en-US" sz="1800" b="0" dirty="0">
                        <a:solidFill>
                          <a:srgbClr val="00206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a:latin typeface="Times New Roman"/>
                          <a:ea typeface="Times New Roman"/>
                        </a:rPr>
                        <a:t>        6</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5</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4</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1</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4</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6</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7</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4</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9</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357">
                <a:tc>
                  <a:txBody>
                    <a:bodyPr/>
                    <a:lstStyle/>
                    <a:p>
                      <a:pPr marL="0" marR="0" algn="r">
                        <a:spcBef>
                          <a:spcPts val="0"/>
                        </a:spcBef>
                        <a:spcAft>
                          <a:spcPts val="0"/>
                        </a:spcAft>
                      </a:pPr>
                      <a:r>
                        <a:rPr lang="en-US" sz="1800" b="0" dirty="0" smtClean="0">
                          <a:solidFill>
                            <a:srgbClr val="002060"/>
                          </a:solidFill>
                          <a:latin typeface="Times New Roman"/>
                          <a:ea typeface="Times New Roman"/>
                        </a:rPr>
                        <a:t>Partial</a:t>
                      </a:r>
                    </a:p>
                    <a:p>
                      <a:pPr marL="0" marR="0" algn="r">
                        <a:spcBef>
                          <a:spcPts val="0"/>
                        </a:spcBef>
                        <a:spcAft>
                          <a:spcPts val="0"/>
                        </a:spcAft>
                      </a:pPr>
                      <a:r>
                        <a:rPr lang="en-US" sz="1800" b="0" dirty="0" smtClean="0">
                          <a:solidFill>
                            <a:srgbClr val="002060"/>
                          </a:solidFill>
                          <a:latin typeface="Times New Roman"/>
                          <a:ea typeface="Times New Roman"/>
                        </a:rPr>
                        <a:t>Deployments</a:t>
                      </a:r>
                      <a:endParaRPr lang="en-US" sz="1800" b="0" dirty="0">
                        <a:solidFill>
                          <a:srgbClr val="00206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6       </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3</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2</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1</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8</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8</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483">
                <a:tc>
                  <a:txBody>
                    <a:bodyPr/>
                    <a:lstStyle/>
                    <a:p>
                      <a:pPr marL="0" marR="0" algn="r">
                        <a:spcBef>
                          <a:spcPts val="0"/>
                        </a:spcBef>
                        <a:spcAft>
                          <a:spcPts val="0"/>
                        </a:spcAft>
                      </a:pPr>
                      <a:r>
                        <a:rPr lang="en-US" sz="1800" b="0" dirty="0">
                          <a:solidFill>
                            <a:srgbClr val="002060"/>
                          </a:solidFill>
                          <a:latin typeface="Times New Roman"/>
                          <a:ea typeface="Times New Roman"/>
                        </a:rPr>
                        <a:t>Full Deployments </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a:latin typeface="Times New Roman"/>
                          <a:ea typeface="Times New Roman"/>
                        </a:rPr>
                        <a:t>        6</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2</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a:latin typeface="Times New Roman"/>
                          <a:ea typeface="Times New Roman"/>
                        </a:rPr>
                        <a:t>  </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9</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6</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13</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8</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3</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8</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11</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258">
                <a:tc>
                  <a:txBody>
                    <a:bodyPr/>
                    <a:lstStyle/>
                    <a:p>
                      <a:pPr marL="0" marR="0" algn="r">
                        <a:spcBef>
                          <a:spcPts val="0"/>
                        </a:spcBef>
                        <a:spcAft>
                          <a:spcPts val="0"/>
                        </a:spcAft>
                      </a:pPr>
                      <a:r>
                        <a:rPr lang="en-US" sz="1800" b="1" dirty="0">
                          <a:solidFill>
                            <a:srgbClr val="002060"/>
                          </a:solidFill>
                          <a:latin typeface="Times New Roman"/>
                          <a:ea typeface="Times New Roman"/>
                        </a:rPr>
                        <a:t>Annual Snowfall</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15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30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15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25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4.9 </a:t>
                      </a:r>
                      <a:r>
                        <a:rPr lang="en-US" sz="1400" b="1" dirty="0">
                          <a:latin typeface="Times New Roman"/>
                          <a:ea typeface="Times New Roman"/>
                        </a:rPr>
                        <a:t>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11.5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solidFill>
                            <a:schemeClr val="tx1"/>
                          </a:solidFill>
                          <a:latin typeface="Times New Roman"/>
                          <a:ea typeface="Times New Roman"/>
                        </a:rPr>
                        <a:t>70 inches</a:t>
                      </a:r>
                      <a:endParaRPr lang="en-US" sz="1400" b="1"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10 inches</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1.2 inches</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2.5 </a:t>
                      </a:r>
                    </a:p>
                    <a:p>
                      <a:pPr marL="0" marR="0" algn="r">
                        <a:spcBef>
                          <a:spcPts val="0"/>
                        </a:spcBef>
                        <a:spcAft>
                          <a:spcPts val="0"/>
                        </a:spcAft>
                      </a:pPr>
                      <a:r>
                        <a:rPr lang="en-US" sz="1400" b="1" dirty="0" smtClean="0">
                          <a:latin typeface="Times New Roman"/>
                          <a:ea typeface="Times New Roman"/>
                        </a:rPr>
                        <a:t>inches</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32 inches</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990">
                <a:tc>
                  <a:txBody>
                    <a:bodyPr/>
                    <a:lstStyle/>
                    <a:p>
                      <a:pPr marL="0" marR="0" algn="r">
                        <a:spcBef>
                          <a:spcPts val="0"/>
                        </a:spcBef>
                        <a:spcAft>
                          <a:spcPts val="0"/>
                        </a:spcAft>
                      </a:pPr>
                      <a:r>
                        <a:rPr lang="en-US" sz="1800" b="1" dirty="0">
                          <a:solidFill>
                            <a:srgbClr val="002060"/>
                          </a:solidFill>
                          <a:latin typeface="Times New Roman"/>
                          <a:ea typeface="Times New Roman"/>
                        </a:rPr>
                        <a:t>Spending</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$3.2M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$5.3M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$4.2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$6.8 M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$6.5M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$25M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$12.5M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a:xfrm>
            <a:off x="457200" y="0"/>
            <a:ext cx="8229600" cy="762000"/>
          </a:xfrm>
        </p:spPr>
        <p:txBody>
          <a:bodyPr/>
          <a:lstStyle/>
          <a:p>
            <a:pPr algn="ctr"/>
            <a:r>
              <a:rPr lang="en-US" b="1" dirty="0" smtClean="0"/>
              <a:t>Snow Season Statistics</a:t>
            </a:r>
            <a:endParaRPr lang="en-US" b="1" dirty="0"/>
          </a:p>
        </p:txBody>
      </p:sp>
      <p:sp>
        <p:nvSpPr>
          <p:cNvPr id="3" name="Slide Number Placeholder 2"/>
          <p:cNvSpPr>
            <a:spLocks noGrp="1"/>
          </p:cNvSpPr>
          <p:nvPr>
            <p:ph type="sldNum" sz="quarter" idx="12"/>
          </p:nvPr>
        </p:nvSpPr>
        <p:spPr>
          <a:xfrm>
            <a:off x="1" y="6477000"/>
            <a:ext cx="762000" cy="381000"/>
          </a:xfrm>
        </p:spPr>
        <p:txBody>
          <a:bodyPr/>
          <a:lstStyle/>
          <a:p>
            <a:r>
              <a:rPr lang="en-US" dirty="0" smtClean="0"/>
              <a:t>25</a:t>
            </a:r>
            <a:endParaRPr lang="en-US" dirty="0"/>
          </a:p>
        </p:txBody>
      </p:sp>
    </p:spTree>
    <p:extLst>
      <p:ext uri="{BB962C8B-B14F-4D97-AF65-F5344CB8AC3E}">
        <p14:creationId xmlns:p14="http://schemas.microsoft.com/office/powerpoint/2010/main" val="38607243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9918" y="152400"/>
            <a:ext cx="7125113" cy="924475"/>
          </a:xfrm>
        </p:spPr>
        <p:txBody>
          <a:bodyPr/>
          <a:lstStyle/>
          <a:p>
            <a:pPr algn="ctr"/>
            <a:r>
              <a:rPr lang="en-US" b="1" dirty="0" smtClean="0">
                <a:cs typeface="Times New Roman" pitchFamily="18" charset="0"/>
              </a:rPr>
              <a:t>2014-2015 Winter Forecast</a:t>
            </a:r>
            <a:endParaRPr lang="en-US" b="1" dirty="0">
              <a:cs typeface="Times New Roman" pitchFamily="18" charset="0"/>
            </a:endParaRPr>
          </a:p>
        </p:txBody>
      </p:sp>
      <p:sp>
        <p:nvSpPr>
          <p:cNvPr id="2" name="Slide Number Placeholder 1"/>
          <p:cNvSpPr>
            <a:spLocks noGrp="1"/>
          </p:cNvSpPr>
          <p:nvPr>
            <p:ph type="sldNum" sz="quarter" idx="12"/>
          </p:nvPr>
        </p:nvSpPr>
        <p:spPr>
          <a:xfrm>
            <a:off x="76200" y="5951810"/>
            <a:ext cx="1104745" cy="906190"/>
          </a:xfrm>
        </p:spPr>
        <p:txBody>
          <a:bodyPr/>
          <a:lstStyle/>
          <a:p>
            <a:fld id="{8DF67CDE-35A3-4D7F-929D-DE03A513C662}" type="slidenum">
              <a:rPr lang="en-US" smtClean="0"/>
              <a:pPr/>
              <a:t>26</a:t>
            </a:fld>
            <a:endParaRPr lang="en-US" dirty="0"/>
          </a:p>
        </p:txBody>
      </p:sp>
      <p:pic>
        <p:nvPicPr>
          <p:cNvPr id="10242" name="Picture 2" descr="More Shivery And Shovelry! Read Our 2015 Winter 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009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0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
            <a:ext cx="7125113" cy="838199"/>
          </a:xfrm>
        </p:spPr>
        <p:txBody>
          <a:bodyPr/>
          <a:lstStyle/>
          <a:p>
            <a:pPr algn="ctr"/>
            <a:r>
              <a:rPr lang="en-US" b="1" dirty="0" smtClean="0"/>
              <a:t>SIX-YEAR SALT USAGE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9810564"/>
              </p:ext>
            </p:extLst>
          </p:nvPr>
        </p:nvGraphicFramePr>
        <p:xfrm>
          <a:off x="381000" y="877924"/>
          <a:ext cx="8153399" cy="5522875"/>
        </p:xfrm>
        <a:graphic>
          <a:graphicData uri="http://schemas.openxmlformats.org/drawingml/2006/table">
            <a:tbl>
              <a:tblPr firstRow="1" bandRow="1">
                <a:tableStyleId>{5C22544A-7EE6-4342-B048-85BDC9FD1C3A}</a:tableStyleId>
              </a:tblPr>
              <a:tblGrid>
                <a:gridCol w="2590800"/>
                <a:gridCol w="1977025"/>
                <a:gridCol w="1680261"/>
                <a:gridCol w="1905313"/>
              </a:tblGrid>
              <a:tr h="986548">
                <a:tc>
                  <a:txBody>
                    <a:bodyPr/>
                    <a:lstStyle/>
                    <a:p>
                      <a:r>
                        <a:rPr lang="en-US" dirty="0" smtClean="0">
                          <a:solidFill>
                            <a:srgbClr val="FF0000"/>
                          </a:solidFill>
                        </a:rPr>
                        <a:t>SNOW SEASON</a:t>
                      </a:r>
                      <a:endParaRPr lang="en-US" dirty="0">
                        <a:solidFill>
                          <a:srgbClr val="FF0000"/>
                        </a:solidFill>
                      </a:endParaRPr>
                    </a:p>
                  </a:txBody>
                  <a:tcPr/>
                </a:tc>
                <a:tc>
                  <a:txBody>
                    <a:bodyPr/>
                    <a:lstStyle/>
                    <a:p>
                      <a:r>
                        <a:rPr lang="en-US" dirty="0" smtClean="0">
                          <a:solidFill>
                            <a:srgbClr val="FF0000"/>
                          </a:solidFill>
                        </a:rPr>
                        <a:t>TONS OF SALT USED</a:t>
                      </a:r>
                      <a:endParaRPr lang="en-US" dirty="0">
                        <a:solidFill>
                          <a:srgbClr val="FF0000"/>
                        </a:solidFill>
                      </a:endParaRPr>
                    </a:p>
                  </a:txBody>
                  <a:tcPr/>
                </a:tc>
                <a:tc>
                  <a:txBody>
                    <a:bodyPr/>
                    <a:lstStyle/>
                    <a:p>
                      <a:r>
                        <a:rPr lang="en-US" dirty="0" smtClean="0">
                          <a:solidFill>
                            <a:srgbClr val="FF0000"/>
                          </a:solidFill>
                        </a:rPr>
                        <a:t>EVENTS</a:t>
                      </a:r>
                      <a:endParaRPr lang="en-US" dirty="0">
                        <a:solidFill>
                          <a:srgbClr val="FF0000"/>
                        </a:solidFill>
                      </a:endParaRPr>
                    </a:p>
                  </a:txBody>
                  <a:tcPr/>
                </a:tc>
                <a:tc>
                  <a:txBody>
                    <a:bodyPr/>
                    <a:lstStyle/>
                    <a:p>
                      <a:r>
                        <a:rPr lang="en-US" dirty="0" smtClean="0">
                          <a:solidFill>
                            <a:srgbClr val="FF0000"/>
                          </a:solidFill>
                        </a:rPr>
                        <a:t>INCHES OF SNOW-</a:t>
                      </a:r>
                    </a:p>
                    <a:p>
                      <a:r>
                        <a:rPr lang="en-US" dirty="0" smtClean="0">
                          <a:solidFill>
                            <a:srgbClr val="FF0000"/>
                          </a:solidFill>
                        </a:rPr>
                        <a:t>ICE</a:t>
                      </a:r>
                      <a:endParaRPr lang="en-US" dirty="0">
                        <a:solidFill>
                          <a:srgbClr val="FF0000"/>
                        </a:solidFill>
                      </a:endParaRPr>
                    </a:p>
                  </a:txBody>
                  <a:tcPr/>
                </a:tc>
              </a:tr>
              <a:tr h="395174">
                <a:tc>
                  <a:txBody>
                    <a:bodyPr/>
                    <a:lstStyle/>
                    <a:p>
                      <a:r>
                        <a:rPr lang="en-US" dirty="0" smtClean="0">
                          <a:solidFill>
                            <a:schemeClr val="bg2">
                              <a:lumMod val="50000"/>
                            </a:schemeClr>
                          </a:solidFill>
                        </a:rPr>
                        <a:t>2005-2006*</a:t>
                      </a:r>
                      <a:endParaRPr lang="en-US" dirty="0">
                        <a:solidFill>
                          <a:schemeClr val="tx1"/>
                        </a:solidFill>
                      </a:endParaRPr>
                    </a:p>
                  </a:txBody>
                  <a:tcPr>
                    <a:solidFill>
                      <a:schemeClr val="bg2"/>
                    </a:solidFill>
                  </a:tcPr>
                </a:tc>
                <a:tc>
                  <a:txBody>
                    <a:bodyPr/>
                    <a:lstStyle/>
                    <a:p>
                      <a:r>
                        <a:rPr lang="en-US" dirty="0" smtClean="0">
                          <a:solidFill>
                            <a:schemeClr val="bg2">
                              <a:lumMod val="50000"/>
                            </a:schemeClr>
                          </a:solidFill>
                        </a:rPr>
                        <a:t>12,000*</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8.8</a:t>
                      </a:r>
                      <a:endParaRPr lang="en-US" dirty="0">
                        <a:solidFill>
                          <a:schemeClr val="tx1"/>
                        </a:solidFill>
                      </a:endParaRPr>
                    </a:p>
                  </a:txBody>
                  <a:tcPr/>
                </a:tc>
              </a:tr>
              <a:tr h="360673">
                <a:tc>
                  <a:txBody>
                    <a:bodyPr/>
                    <a:lstStyle/>
                    <a:p>
                      <a:r>
                        <a:rPr lang="en-US" dirty="0" smtClean="0">
                          <a:solidFill>
                            <a:schemeClr val="tx1"/>
                          </a:solidFill>
                        </a:rPr>
                        <a:t>2006-2007</a:t>
                      </a:r>
                      <a:endParaRPr lang="en-US" dirty="0">
                        <a:solidFill>
                          <a:schemeClr val="tx1"/>
                        </a:solidFill>
                      </a:endParaRPr>
                    </a:p>
                  </a:txBody>
                  <a:tcPr>
                    <a:solidFill>
                      <a:schemeClr val="bg2"/>
                    </a:solidFill>
                  </a:tcPr>
                </a:tc>
                <a:tc>
                  <a:txBody>
                    <a:bodyPr/>
                    <a:lstStyle/>
                    <a:p>
                      <a:r>
                        <a:rPr lang="en-US" dirty="0" smtClean="0">
                          <a:solidFill>
                            <a:schemeClr val="tx1"/>
                          </a:solidFill>
                        </a:rPr>
                        <a:t>23,074</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9.1</a:t>
                      </a:r>
                      <a:endParaRPr lang="en-US" dirty="0">
                        <a:solidFill>
                          <a:schemeClr val="tx1"/>
                        </a:solidFill>
                      </a:endParaRPr>
                    </a:p>
                  </a:txBody>
                  <a:tcPr/>
                </a:tc>
              </a:tr>
              <a:tr h="360673">
                <a:tc>
                  <a:txBody>
                    <a:bodyPr/>
                    <a:lstStyle/>
                    <a:p>
                      <a:r>
                        <a:rPr lang="en-US" dirty="0" smtClean="0">
                          <a:solidFill>
                            <a:schemeClr val="tx1"/>
                          </a:solidFill>
                        </a:rPr>
                        <a:t>2007-2008</a:t>
                      </a:r>
                      <a:endParaRPr lang="en-US" dirty="0">
                        <a:solidFill>
                          <a:schemeClr val="tx1"/>
                        </a:solidFill>
                      </a:endParaRPr>
                    </a:p>
                  </a:txBody>
                  <a:tcPr>
                    <a:solidFill>
                      <a:schemeClr val="bg2"/>
                    </a:solidFill>
                  </a:tcPr>
                </a:tc>
                <a:tc>
                  <a:txBody>
                    <a:bodyPr/>
                    <a:lstStyle/>
                    <a:p>
                      <a:r>
                        <a:rPr lang="en-US" dirty="0" smtClean="0">
                          <a:solidFill>
                            <a:schemeClr val="tx1"/>
                          </a:solidFill>
                        </a:rPr>
                        <a:t>20,791</a:t>
                      </a:r>
                      <a:endParaRPr lang="en-US" dirty="0">
                        <a:solidFill>
                          <a:schemeClr val="tx1"/>
                        </a:solidFill>
                      </a:endParaRPr>
                    </a:p>
                  </a:txBody>
                  <a:tcPr/>
                </a:tc>
                <a:tc>
                  <a:txBody>
                    <a:bodyPr/>
                    <a:lstStyle/>
                    <a:p>
                      <a:r>
                        <a:rPr lang="en-US" dirty="0" smtClean="0">
                          <a:solidFill>
                            <a:schemeClr val="tx1"/>
                          </a:solidFill>
                        </a:rPr>
                        <a:t>14</a:t>
                      </a:r>
                      <a:endParaRPr lang="en-US" dirty="0">
                        <a:solidFill>
                          <a:schemeClr val="tx1"/>
                        </a:solidFill>
                      </a:endParaRPr>
                    </a:p>
                  </a:txBody>
                  <a:tcPr/>
                </a:tc>
                <a:tc>
                  <a:txBody>
                    <a:bodyPr/>
                    <a:lstStyle/>
                    <a:p>
                      <a:r>
                        <a:rPr lang="en-US" dirty="0" smtClean="0">
                          <a:solidFill>
                            <a:schemeClr val="tx1"/>
                          </a:solidFill>
                        </a:rPr>
                        <a:t>4.9</a:t>
                      </a:r>
                      <a:endParaRPr lang="en-US" dirty="0">
                        <a:solidFill>
                          <a:schemeClr val="tx1"/>
                        </a:solidFill>
                      </a:endParaRPr>
                    </a:p>
                  </a:txBody>
                  <a:tcPr/>
                </a:tc>
              </a:tr>
              <a:tr h="373812">
                <a:tc>
                  <a:txBody>
                    <a:bodyPr/>
                    <a:lstStyle/>
                    <a:p>
                      <a:r>
                        <a:rPr lang="en-US" dirty="0" smtClean="0"/>
                        <a:t>2008-2009</a:t>
                      </a:r>
                      <a:endParaRPr lang="en-US" dirty="0"/>
                    </a:p>
                  </a:txBody>
                  <a:tcPr>
                    <a:solidFill>
                      <a:schemeClr val="bg2"/>
                    </a:solidFill>
                  </a:tcPr>
                </a:tc>
                <a:tc>
                  <a:txBody>
                    <a:bodyPr/>
                    <a:lstStyle/>
                    <a:p>
                      <a:r>
                        <a:rPr lang="en-US" dirty="0" smtClean="0"/>
                        <a:t>26,599</a:t>
                      </a:r>
                      <a:endParaRPr lang="en-US" dirty="0"/>
                    </a:p>
                  </a:txBody>
                  <a:tcPr/>
                </a:tc>
                <a:tc>
                  <a:txBody>
                    <a:bodyPr/>
                    <a:lstStyle/>
                    <a:p>
                      <a:r>
                        <a:rPr lang="en-US" dirty="0" smtClean="0"/>
                        <a:t>13</a:t>
                      </a:r>
                      <a:endParaRPr lang="en-US" dirty="0"/>
                    </a:p>
                  </a:txBody>
                  <a:tcPr/>
                </a:tc>
                <a:tc>
                  <a:txBody>
                    <a:bodyPr/>
                    <a:lstStyle/>
                    <a:p>
                      <a:r>
                        <a:rPr lang="en-US" dirty="0" smtClean="0"/>
                        <a:t>11.5</a:t>
                      </a:r>
                      <a:endParaRPr lang="en-US" dirty="0"/>
                    </a:p>
                  </a:txBody>
                  <a:tcPr/>
                </a:tc>
              </a:tr>
              <a:tr h="418475">
                <a:tc>
                  <a:txBody>
                    <a:bodyPr/>
                    <a:lstStyle/>
                    <a:p>
                      <a:r>
                        <a:rPr lang="en-US" dirty="0" smtClean="0">
                          <a:solidFill>
                            <a:schemeClr val="bg2">
                              <a:lumMod val="50000"/>
                            </a:schemeClr>
                          </a:solidFill>
                        </a:rPr>
                        <a:t>2009-2010*</a:t>
                      </a:r>
                      <a:endParaRPr lang="en-US" dirty="0">
                        <a:solidFill>
                          <a:schemeClr val="bg2">
                            <a:lumMod val="50000"/>
                          </a:schemeClr>
                        </a:solidFill>
                      </a:endParaRPr>
                    </a:p>
                  </a:txBody>
                  <a:tcPr>
                    <a:solidFill>
                      <a:schemeClr val="bg2"/>
                    </a:solidFill>
                  </a:tcPr>
                </a:tc>
                <a:tc>
                  <a:txBody>
                    <a:bodyPr/>
                    <a:lstStyle/>
                    <a:p>
                      <a:r>
                        <a:rPr lang="en-US" dirty="0" smtClean="0">
                          <a:solidFill>
                            <a:schemeClr val="bg2">
                              <a:lumMod val="50000"/>
                            </a:schemeClr>
                          </a:solidFill>
                        </a:rPr>
                        <a:t>79,674*</a:t>
                      </a:r>
                      <a:endParaRPr lang="en-US" dirty="0">
                        <a:solidFill>
                          <a:schemeClr val="bg2">
                            <a:lumMod val="50000"/>
                          </a:schemeClr>
                        </a:solidFill>
                      </a:endParaRPr>
                    </a:p>
                  </a:txBody>
                  <a:tcPr/>
                </a:tc>
                <a:tc>
                  <a:txBody>
                    <a:bodyPr/>
                    <a:lstStyle/>
                    <a:p>
                      <a:r>
                        <a:rPr lang="en-US" dirty="0" smtClean="0"/>
                        <a:t>20</a:t>
                      </a:r>
                      <a:endParaRPr lang="en-US" dirty="0"/>
                    </a:p>
                  </a:txBody>
                  <a:tcPr/>
                </a:tc>
                <a:tc>
                  <a:txBody>
                    <a:bodyPr/>
                    <a:lstStyle/>
                    <a:p>
                      <a:r>
                        <a:rPr lang="en-US" dirty="0" smtClean="0"/>
                        <a:t>70</a:t>
                      </a:r>
                      <a:endParaRPr lang="en-US" dirty="0"/>
                    </a:p>
                  </a:txBody>
                  <a:tcPr/>
                </a:tc>
              </a:tr>
              <a:tr h="418475">
                <a:tc>
                  <a:txBody>
                    <a:bodyPr/>
                    <a:lstStyle/>
                    <a:p>
                      <a:r>
                        <a:rPr lang="en-US" dirty="0" smtClean="0"/>
                        <a:t>2010-2011</a:t>
                      </a:r>
                      <a:endParaRPr lang="en-US" dirty="0"/>
                    </a:p>
                  </a:txBody>
                  <a:tcPr>
                    <a:solidFill>
                      <a:schemeClr val="bg2"/>
                    </a:solidFill>
                  </a:tcPr>
                </a:tc>
                <a:tc>
                  <a:txBody>
                    <a:bodyPr/>
                    <a:lstStyle/>
                    <a:p>
                      <a:r>
                        <a:rPr lang="en-US" dirty="0" smtClean="0"/>
                        <a:t>31,143</a:t>
                      </a:r>
                      <a:endParaRPr lang="en-US" dirty="0"/>
                    </a:p>
                  </a:txBody>
                  <a:tcPr/>
                </a:tc>
                <a:tc>
                  <a:txBody>
                    <a:bodyPr/>
                    <a:lstStyle/>
                    <a:p>
                      <a:r>
                        <a:rPr lang="en-US" dirty="0" smtClean="0"/>
                        <a:t>16</a:t>
                      </a:r>
                      <a:endParaRPr lang="en-US" dirty="0"/>
                    </a:p>
                  </a:txBody>
                  <a:tcPr/>
                </a:tc>
                <a:tc>
                  <a:txBody>
                    <a:bodyPr/>
                    <a:lstStyle/>
                    <a:p>
                      <a:r>
                        <a:rPr lang="en-US" dirty="0" smtClean="0"/>
                        <a:t>10</a:t>
                      </a:r>
                      <a:endParaRPr lang="en-US" dirty="0"/>
                    </a:p>
                  </a:txBody>
                  <a:tcPr/>
                </a:tc>
              </a:tr>
              <a:tr h="418475">
                <a:tc>
                  <a:txBody>
                    <a:bodyPr/>
                    <a:lstStyle/>
                    <a:p>
                      <a:r>
                        <a:rPr lang="en-US" dirty="0" smtClean="0">
                          <a:solidFill>
                            <a:schemeClr val="bg2">
                              <a:lumMod val="50000"/>
                            </a:schemeClr>
                          </a:solidFill>
                        </a:rPr>
                        <a:t>2011-2012*</a:t>
                      </a:r>
                      <a:endParaRPr lang="en-US" dirty="0">
                        <a:solidFill>
                          <a:schemeClr val="bg2">
                            <a:lumMod val="50000"/>
                          </a:schemeClr>
                        </a:solidFill>
                      </a:endParaRPr>
                    </a:p>
                  </a:txBody>
                  <a:tcPr>
                    <a:solidFill>
                      <a:schemeClr val="bg2"/>
                    </a:solidFill>
                  </a:tcPr>
                </a:tc>
                <a:tc>
                  <a:txBody>
                    <a:bodyPr/>
                    <a:lstStyle/>
                    <a:p>
                      <a:r>
                        <a:rPr lang="en-US" dirty="0" smtClean="0">
                          <a:solidFill>
                            <a:schemeClr val="bg2">
                              <a:lumMod val="50000"/>
                            </a:schemeClr>
                          </a:solidFill>
                        </a:rPr>
                        <a:t>7,372*</a:t>
                      </a:r>
                      <a:endParaRPr lang="en-US" dirty="0">
                        <a:solidFill>
                          <a:schemeClr val="bg2">
                            <a:lumMod val="50000"/>
                          </a:schemeClr>
                        </a:solidFill>
                      </a:endParaRPr>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418475">
                <a:tc>
                  <a:txBody>
                    <a:bodyPr/>
                    <a:lstStyle/>
                    <a:p>
                      <a:r>
                        <a:rPr lang="en-US" dirty="0" smtClean="0"/>
                        <a:t>2012-2013</a:t>
                      </a:r>
                      <a:endParaRPr lang="en-US" dirty="0"/>
                    </a:p>
                  </a:txBody>
                  <a:tcPr>
                    <a:solidFill>
                      <a:schemeClr val="bg2"/>
                    </a:solidFill>
                  </a:tcPr>
                </a:tc>
                <a:tc>
                  <a:txBody>
                    <a:bodyPr/>
                    <a:lstStyle/>
                    <a:p>
                      <a:r>
                        <a:rPr lang="en-US" dirty="0" smtClean="0"/>
                        <a:t>18,616</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r>
              <a:tr h="447522">
                <a:tc>
                  <a:txBody>
                    <a:bodyPr/>
                    <a:lstStyle/>
                    <a:p>
                      <a:r>
                        <a:rPr lang="en-US" dirty="0" smtClean="0"/>
                        <a:t>2013-2014</a:t>
                      </a:r>
                      <a:endParaRPr lang="en-US" dirty="0"/>
                    </a:p>
                  </a:txBody>
                  <a:tcPr>
                    <a:solidFill>
                      <a:schemeClr val="bg2"/>
                    </a:solidFill>
                  </a:tcPr>
                </a:tc>
                <a:tc>
                  <a:txBody>
                    <a:bodyPr/>
                    <a:lstStyle/>
                    <a:p>
                      <a:r>
                        <a:rPr lang="en-US" dirty="0" smtClean="0"/>
                        <a:t>55,000</a:t>
                      </a:r>
                      <a:endParaRPr lang="en-US" dirty="0"/>
                    </a:p>
                  </a:txBody>
                  <a:tcPr/>
                </a:tc>
                <a:tc>
                  <a:txBody>
                    <a:bodyPr/>
                    <a:lstStyle/>
                    <a:p>
                      <a:r>
                        <a:rPr lang="en-US" dirty="0" smtClean="0"/>
                        <a:t>28</a:t>
                      </a:r>
                      <a:endParaRPr lang="en-US" dirty="0"/>
                    </a:p>
                  </a:txBody>
                  <a:tcPr/>
                </a:tc>
                <a:tc>
                  <a:txBody>
                    <a:bodyPr/>
                    <a:lstStyle/>
                    <a:p>
                      <a:r>
                        <a:rPr lang="en-US" dirty="0" smtClean="0"/>
                        <a:t>32</a:t>
                      </a:r>
                      <a:endParaRPr lang="en-US" dirty="0"/>
                    </a:p>
                  </a:txBody>
                  <a:tcPr/>
                </a:tc>
              </a:tr>
              <a:tr h="762000">
                <a:tc>
                  <a:txBody>
                    <a:bodyPr/>
                    <a:lstStyle/>
                    <a:p>
                      <a:r>
                        <a:rPr lang="en-US" sz="1800" b="1" i="1" u="sng" dirty="0" smtClean="0">
                          <a:solidFill>
                            <a:srgbClr val="FF0000"/>
                          </a:solidFill>
                        </a:rPr>
                        <a:t>*6 -Year  Average=26,746 Tons Per Season </a:t>
                      </a:r>
                      <a:endParaRPr lang="en-US" sz="1800" b="1" i="1" u="sng" dirty="0">
                        <a:solidFill>
                          <a:srgbClr val="FF0000"/>
                        </a:solidFill>
                      </a:endParaRPr>
                    </a:p>
                  </a:txBody>
                  <a:tcPr/>
                </a:tc>
                <a:tc>
                  <a:txBody>
                    <a:bodyPr/>
                    <a:lstStyle/>
                    <a:p>
                      <a:endParaRPr lang="en-US" b="1" dirty="0"/>
                    </a:p>
                  </a:txBody>
                  <a:tcPr/>
                </a:tc>
                <a:tc>
                  <a:txBody>
                    <a:bodyPr/>
                    <a:lstStyle/>
                    <a:p>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a:xfrm>
            <a:off x="76201" y="6400800"/>
            <a:ext cx="609600" cy="365125"/>
          </a:xfrm>
        </p:spPr>
        <p:txBody>
          <a:bodyPr/>
          <a:lstStyle/>
          <a:p>
            <a:fld id="{8DF67CDE-35A3-4D7F-929D-DE03A513C662}" type="slidenum">
              <a:rPr lang="en-US" smtClean="0"/>
              <a:pPr/>
              <a:t>27</a:t>
            </a:fld>
            <a:endParaRPr lang="en-US" dirty="0"/>
          </a:p>
        </p:txBody>
      </p:sp>
    </p:spTree>
    <p:extLst>
      <p:ext uri="{BB962C8B-B14F-4D97-AF65-F5344CB8AC3E}">
        <p14:creationId xmlns:p14="http://schemas.microsoft.com/office/powerpoint/2010/main" val="1062320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609600" y="762000"/>
            <a:ext cx="4776354" cy="5867400"/>
          </a:xfrm>
          <a:prstGeom prst="rect">
            <a:avLst/>
          </a:prstGeom>
          <a:noFill/>
          <a:ln w="9525">
            <a:noFill/>
            <a:miter lim="800000"/>
            <a:headEnd/>
            <a:tailEnd/>
          </a:ln>
        </p:spPr>
      </p:pic>
      <p:sp>
        <p:nvSpPr>
          <p:cNvPr id="3" name="Rectangle 2"/>
          <p:cNvSpPr/>
          <p:nvPr/>
        </p:nvSpPr>
        <p:spPr>
          <a:xfrm>
            <a:off x="5486400" y="762000"/>
            <a:ext cx="3352800" cy="4801314"/>
          </a:xfrm>
          <a:prstGeom prst="rect">
            <a:avLst/>
          </a:prstGeom>
        </p:spPr>
        <p:txBody>
          <a:bodyPr wrap="square">
            <a:spAutoFit/>
          </a:bodyPr>
          <a:lstStyle/>
          <a:p>
            <a:r>
              <a:rPr lang="en-US" b="1" dirty="0" smtClean="0">
                <a:cs typeface="Times New Roman" pitchFamily="18" charset="0"/>
              </a:rPr>
              <a:t>TOTAL:  </a:t>
            </a:r>
          </a:p>
          <a:p>
            <a:pPr marL="342900" indent="-342900">
              <a:buFont typeface="Arial" pitchFamily="34" charset="0"/>
              <a:buChar char="•"/>
            </a:pPr>
            <a:r>
              <a:rPr lang="en-US" b="1" dirty="0" smtClean="0">
                <a:cs typeface="Times New Roman" pitchFamily="18" charset="0"/>
              </a:rPr>
              <a:t>39K Capacity    </a:t>
            </a:r>
          </a:p>
          <a:p>
            <a:pPr marL="342900" indent="-342900">
              <a:buFont typeface="Arial" pitchFamily="34" charset="0"/>
              <a:buChar char="•"/>
            </a:pPr>
            <a:r>
              <a:rPr lang="en-US" b="1" dirty="0" smtClean="0">
                <a:cs typeface="Times New Roman" pitchFamily="18" charset="0"/>
              </a:rPr>
              <a:t>32.8K Inventory</a:t>
            </a:r>
          </a:p>
          <a:p>
            <a:endParaRPr lang="pt-BR" i="1" dirty="0" smtClean="0">
              <a:solidFill>
                <a:srgbClr val="FF0000"/>
              </a:solidFill>
              <a:latin typeface="Times New Roman" pitchFamily="18" charset="0"/>
              <a:cs typeface="Times New Roman" pitchFamily="18" charset="0"/>
            </a:endParaRPr>
          </a:p>
          <a:p>
            <a:r>
              <a:rPr lang="pt-BR" i="1" dirty="0" smtClean="0">
                <a:solidFill>
                  <a:schemeClr val="tx1">
                    <a:lumMod val="95000"/>
                    <a:lumOff val="5000"/>
                  </a:schemeClr>
                </a:solidFill>
                <a:latin typeface="Times New Roman" pitchFamily="18" charset="0"/>
                <a:cs typeface="Times New Roman" pitchFamily="18" charset="0"/>
              </a:rPr>
              <a:t>Farragut =18K Cap./16.5K </a:t>
            </a:r>
            <a:r>
              <a:rPr lang="pt-BR" b="1" i="1" dirty="0" smtClean="0">
                <a:solidFill>
                  <a:schemeClr val="tx1">
                    <a:lumMod val="95000"/>
                    <a:lumOff val="5000"/>
                  </a:schemeClr>
                </a:solidFill>
                <a:latin typeface="Times New Roman" pitchFamily="18" charset="0"/>
                <a:cs typeface="Times New Roman" pitchFamily="18" charset="0"/>
              </a:rPr>
              <a:t>Inv.</a:t>
            </a:r>
          </a:p>
          <a:p>
            <a:r>
              <a:rPr lang="en-US" i="1" dirty="0">
                <a:latin typeface="Times New Roman" pitchFamily="18" charset="0"/>
                <a:cs typeface="Times New Roman" pitchFamily="18" charset="0"/>
              </a:rPr>
              <a:t>W Street = </a:t>
            </a:r>
            <a:r>
              <a:rPr lang="en-US" i="1" dirty="0" smtClean="0">
                <a:latin typeface="Times New Roman" pitchFamily="18" charset="0"/>
                <a:cs typeface="Times New Roman" pitchFamily="18" charset="0"/>
              </a:rPr>
              <a:t>12K </a:t>
            </a:r>
            <a:r>
              <a:rPr lang="en-US" i="1" dirty="0">
                <a:latin typeface="Times New Roman" pitchFamily="18" charset="0"/>
                <a:cs typeface="Times New Roman" pitchFamily="18" charset="0"/>
              </a:rPr>
              <a:t>Cap</a:t>
            </a:r>
            <a:r>
              <a:rPr lang="en-US" i="1" dirty="0" smtClean="0">
                <a:latin typeface="Times New Roman" pitchFamily="18" charset="0"/>
                <a:cs typeface="Times New Roman" pitchFamily="18" charset="0"/>
              </a:rPr>
              <a:t>./7.5</a:t>
            </a:r>
            <a:r>
              <a:rPr lang="en-US" b="1" i="1" dirty="0" smtClean="0">
                <a:latin typeface="Times New Roman" pitchFamily="18" charset="0"/>
                <a:cs typeface="Times New Roman" pitchFamily="18" charset="0"/>
              </a:rPr>
              <a:t>K Inv. </a:t>
            </a:r>
            <a:endParaRPr lang="pt-BR" i="1" dirty="0" smtClean="0">
              <a:solidFill>
                <a:schemeClr val="tx1">
                  <a:lumMod val="95000"/>
                  <a:lumOff val="5000"/>
                </a:schemeClr>
              </a:solidFill>
              <a:latin typeface="Times New Roman" pitchFamily="18" charset="0"/>
              <a:cs typeface="Times New Roman" pitchFamily="18" charset="0"/>
            </a:endParaRPr>
          </a:p>
          <a:p>
            <a:r>
              <a:rPr lang="pt-BR" i="1" smtClean="0">
                <a:solidFill>
                  <a:schemeClr val="tx1">
                    <a:lumMod val="95000"/>
                    <a:lumOff val="5000"/>
                  </a:schemeClr>
                </a:solidFill>
                <a:latin typeface="Times New Roman" pitchFamily="18" charset="0"/>
                <a:cs typeface="Times New Roman" pitchFamily="18" charset="0"/>
              </a:rPr>
              <a:t>Ft.Reno=4.5K </a:t>
            </a:r>
            <a:r>
              <a:rPr lang="pt-BR" i="1" dirty="0" smtClean="0">
                <a:solidFill>
                  <a:schemeClr val="tx1">
                    <a:lumMod val="95000"/>
                    <a:lumOff val="5000"/>
                  </a:schemeClr>
                </a:solidFill>
                <a:latin typeface="Times New Roman" pitchFamily="18" charset="0"/>
                <a:cs typeface="Times New Roman" pitchFamily="18" charset="0"/>
              </a:rPr>
              <a:t>Cap./4.3K </a:t>
            </a:r>
            <a:r>
              <a:rPr lang="pt-BR" b="1" i="1" dirty="0" smtClean="0">
                <a:solidFill>
                  <a:schemeClr val="tx1">
                    <a:lumMod val="95000"/>
                    <a:lumOff val="5000"/>
                  </a:schemeClr>
                </a:solidFill>
                <a:latin typeface="Times New Roman" pitchFamily="18" charset="0"/>
                <a:cs typeface="Times New Roman" pitchFamily="18" charset="0"/>
              </a:rPr>
              <a:t>Inv.</a:t>
            </a:r>
          </a:p>
          <a:p>
            <a:r>
              <a:rPr lang="pt-BR" i="1" dirty="0" smtClean="0">
                <a:solidFill>
                  <a:srgbClr val="FF0000"/>
                </a:solidFill>
                <a:latin typeface="Times New Roman" pitchFamily="18" charset="0"/>
                <a:cs typeface="Times New Roman" pitchFamily="18" charset="0"/>
              </a:rPr>
              <a:t>Potomac </a:t>
            </a:r>
            <a:r>
              <a:rPr lang="pt-BR" i="1" dirty="0">
                <a:solidFill>
                  <a:srgbClr val="FF0000"/>
                </a:solidFill>
                <a:latin typeface="Times New Roman" pitchFamily="18" charset="0"/>
                <a:cs typeface="Times New Roman" pitchFamily="18" charset="0"/>
              </a:rPr>
              <a:t>&amp; R</a:t>
            </a:r>
            <a:r>
              <a:rPr lang="pt-BR" i="1" dirty="0">
                <a:latin typeface="Times New Roman" pitchFamily="18" charset="0"/>
                <a:cs typeface="Times New Roman" pitchFamily="18" charset="0"/>
              </a:rPr>
              <a:t>= </a:t>
            </a:r>
            <a:r>
              <a:rPr lang="pt-BR" i="1" dirty="0" smtClean="0">
                <a:latin typeface="Times New Roman" pitchFamily="18" charset="0"/>
                <a:cs typeface="Times New Roman" pitchFamily="18" charset="0"/>
              </a:rPr>
              <a:t>4.5K </a:t>
            </a:r>
            <a:r>
              <a:rPr lang="pt-BR" i="1" dirty="0">
                <a:latin typeface="Times New Roman" pitchFamily="18" charset="0"/>
                <a:cs typeface="Times New Roman" pitchFamily="18" charset="0"/>
              </a:rPr>
              <a:t>Cap</a:t>
            </a:r>
            <a:r>
              <a:rPr lang="pt-BR" i="1" dirty="0" smtClean="0">
                <a:latin typeface="Times New Roman" pitchFamily="18" charset="0"/>
                <a:cs typeface="Times New Roman" pitchFamily="18" charset="0"/>
              </a:rPr>
              <a:t>./4.5</a:t>
            </a:r>
            <a:r>
              <a:rPr lang="pt-BR" b="1" i="1" dirty="0" smtClean="0">
                <a:latin typeface="Times New Roman" pitchFamily="18" charset="0"/>
                <a:cs typeface="Times New Roman" pitchFamily="18" charset="0"/>
              </a:rPr>
              <a:t>K Inv. </a:t>
            </a:r>
            <a:endParaRPr lang="pt-BR" b="1" i="1" dirty="0">
              <a:latin typeface="Times New Roman" pitchFamily="18" charset="0"/>
              <a:cs typeface="Times New Roman" pitchFamily="18" charset="0"/>
            </a:endParaRPr>
          </a:p>
          <a:p>
            <a:r>
              <a:rPr lang="en-US" i="1" dirty="0">
                <a:latin typeface="Times New Roman" pitchFamily="18" charset="0"/>
                <a:cs typeface="Times New Roman" pitchFamily="18" charset="0"/>
              </a:rPr>
              <a:t>K </a:t>
            </a:r>
            <a:r>
              <a:rPr lang="en-US" i="1" dirty="0" smtClean="0">
                <a:latin typeface="Times New Roman" pitchFamily="18" charset="0"/>
                <a:cs typeface="Times New Roman" pitchFamily="18" charset="0"/>
              </a:rPr>
              <a:t>Street/Key Bridge= 100 Tons</a:t>
            </a:r>
            <a:r>
              <a:rPr lang="en-US" i="1" dirty="0" smtClean="0">
                <a:solidFill>
                  <a:srgbClr val="FF0000"/>
                </a:solidFill>
                <a:latin typeface="Times New Roman" pitchFamily="18" charset="0"/>
                <a:cs typeface="Times New Roman" pitchFamily="18" charset="0"/>
              </a:rPr>
              <a:t> </a:t>
            </a:r>
            <a:r>
              <a:rPr lang="en-US" i="1" dirty="0" smtClean="0">
                <a:latin typeface="Times New Roman" pitchFamily="18" charset="0"/>
                <a:cs typeface="Times New Roman" pitchFamily="18" charset="0"/>
              </a:rPr>
              <a:t>Cap. /100 Tons</a:t>
            </a:r>
            <a:r>
              <a:rPr lang="en-US" b="1" i="1" dirty="0" smtClean="0">
                <a:latin typeface="Times New Roman" pitchFamily="18" charset="0"/>
                <a:cs typeface="Times New Roman" pitchFamily="18" charset="0"/>
              </a:rPr>
              <a:t> Inv. </a:t>
            </a:r>
            <a:endParaRPr lang="en-US" b="1" i="1" dirty="0">
              <a:latin typeface="Times New Roman" pitchFamily="18" charset="0"/>
              <a:cs typeface="Times New Roman" pitchFamily="18" charset="0"/>
            </a:endParaRPr>
          </a:p>
          <a:p>
            <a:endParaRPr lang="en-US" b="1" i="1" dirty="0">
              <a:latin typeface="Times New Roman" pitchFamily="18" charset="0"/>
              <a:cs typeface="Times New Roman" pitchFamily="18" charset="0"/>
            </a:endParaRPr>
          </a:p>
          <a:p>
            <a:pPr marL="285750" indent="-285750">
              <a:buFont typeface="Arial" pitchFamily="34" charset="0"/>
              <a:buChar char="•"/>
            </a:pPr>
            <a:r>
              <a:rPr lang="en-US" b="1" i="1" dirty="0" smtClean="0">
                <a:latin typeface="Times New Roman" pitchFamily="18" charset="0"/>
                <a:cs typeface="Times New Roman" pitchFamily="18" charset="0"/>
              </a:rPr>
              <a:t>60,000 gallons of brine and beet juice for pre-treating roadways</a:t>
            </a:r>
          </a:p>
          <a:p>
            <a:pPr marL="285750" indent="-285750">
              <a:buFont typeface="Arial" pitchFamily="34" charset="0"/>
              <a:buChar char="•"/>
            </a:pPr>
            <a:r>
              <a:rPr lang="en-US" i="1" dirty="0" smtClean="0">
                <a:solidFill>
                  <a:srgbClr val="FF0000"/>
                </a:solidFill>
                <a:latin typeface="Times New Roman" pitchFamily="18" charset="0"/>
                <a:cs typeface="Times New Roman" pitchFamily="18" charset="0"/>
              </a:rPr>
              <a:t>Potomac dome to be demolished for soccer stadium</a:t>
            </a:r>
          </a:p>
        </p:txBody>
      </p:sp>
      <p:sp>
        <p:nvSpPr>
          <p:cNvPr id="4" name="Title 3"/>
          <p:cNvSpPr>
            <a:spLocks noGrp="1"/>
          </p:cNvSpPr>
          <p:nvPr>
            <p:ph type="title"/>
          </p:nvPr>
        </p:nvSpPr>
        <p:spPr>
          <a:xfrm>
            <a:off x="457200" y="0"/>
            <a:ext cx="8229600" cy="609600"/>
          </a:xfrm>
        </p:spPr>
        <p:txBody>
          <a:bodyPr>
            <a:normAutofit/>
          </a:bodyPr>
          <a:lstStyle/>
          <a:p>
            <a:pPr algn="ctr"/>
            <a:r>
              <a:rPr lang="en-US" b="1" dirty="0" smtClean="0"/>
              <a:t>Materials/Salt Domes</a:t>
            </a:r>
            <a:endParaRPr lang="en-US" b="1" dirty="0"/>
          </a:p>
        </p:txBody>
      </p:sp>
      <p:sp>
        <p:nvSpPr>
          <p:cNvPr id="2" name="Slide Number Placeholder 1"/>
          <p:cNvSpPr>
            <a:spLocks noGrp="1"/>
          </p:cNvSpPr>
          <p:nvPr>
            <p:ph type="sldNum" sz="quarter" idx="12"/>
          </p:nvPr>
        </p:nvSpPr>
        <p:spPr>
          <a:xfrm>
            <a:off x="76201" y="6324600"/>
            <a:ext cx="533400" cy="533400"/>
          </a:xfrm>
        </p:spPr>
        <p:txBody>
          <a:bodyPr/>
          <a:lstStyle/>
          <a:p>
            <a:r>
              <a:rPr lang="en-US" dirty="0" smtClean="0"/>
              <a:t>28</a:t>
            </a:r>
            <a:endParaRPr lang="en-US" dirty="0"/>
          </a:p>
        </p:txBody>
      </p:sp>
    </p:spTree>
    <p:extLst>
      <p:ext uri="{BB962C8B-B14F-4D97-AF65-F5344CB8AC3E}">
        <p14:creationId xmlns:p14="http://schemas.microsoft.com/office/powerpoint/2010/main" val="42465891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
            <a:ext cx="7125113" cy="1143000"/>
          </a:xfrm>
        </p:spPr>
        <p:txBody>
          <a:bodyPr/>
          <a:lstStyle/>
          <a:p>
            <a:pPr algn="ctr"/>
            <a:r>
              <a:rPr lang="en-US" b="1" dirty="0" smtClean="0">
                <a:cs typeface="Times New Roman" pitchFamily="18" charset="0"/>
              </a:rPr>
              <a:t>Salt Brine Application Priorities/Estimates</a:t>
            </a:r>
            <a:endParaRPr lang="en-US" b="1" dirty="0">
              <a:cs typeface="Times New Roman" pitchFamily="18" charset="0"/>
            </a:endParaRPr>
          </a:p>
        </p:txBody>
      </p:sp>
      <p:sp>
        <p:nvSpPr>
          <p:cNvPr id="3" name="Content Placeholder 2"/>
          <p:cNvSpPr>
            <a:spLocks noGrp="1"/>
          </p:cNvSpPr>
          <p:nvPr>
            <p:ph idx="1"/>
          </p:nvPr>
        </p:nvSpPr>
        <p:spPr>
          <a:xfrm>
            <a:off x="533400" y="914400"/>
            <a:ext cx="8229600" cy="4191000"/>
          </a:xfrm>
        </p:spPr>
        <p:txBody>
          <a:bodyPr>
            <a:normAutofit/>
          </a:bodyPr>
          <a:lstStyle/>
          <a:p>
            <a:r>
              <a:rPr lang="en-US" sz="2400" dirty="0" smtClean="0">
                <a:latin typeface="Times New Roman" pitchFamily="18" charset="0"/>
                <a:cs typeface="Times New Roman" pitchFamily="18" charset="0"/>
              </a:rPr>
              <a:t>Major DC Bridges/National Highway System- Capital Paving- 14,000 gal.; 5 Trucks; 16-24 hours (246 miles)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1 pass each direction</a:t>
            </a:r>
          </a:p>
          <a:p>
            <a:r>
              <a:rPr lang="en-US" sz="2400" dirty="0" smtClean="0">
                <a:latin typeface="Times New Roman" pitchFamily="18" charset="0"/>
                <a:cs typeface="Times New Roman" pitchFamily="18" charset="0"/>
              </a:rPr>
              <a:t>District Red and Blue Routes- 33,000 gal.; 7 trucks; 16-24 hours (552 miles) 1 pass each direction</a:t>
            </a:r>
          </a:p>
          <a:p>
            <a:r>
              <a:rPr lang="en-US" sz="2400" dirty="0" smtClean="0">
                <a:latin typeface="Times New Roman" pitchFamily="18" charset="0"/>
                <a:cs typeface="Times New Roman" pitchFamily="18" charset="0"/>
              </a:rPr>
              <a:t>District Residential Yellow Routes (Hills)- 5,000 gal.; 3 trucks; 12 hours (123 miles) 1 pass each direction</a:t>
            </a:r>
          </a:p>
          <a:p>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a:xfrm>
            <a:off x="0" y="5951810"/>
            <a:ext cx="1180945" cy="906190"/>
          </a:xfrm>
        </p:spPr>
        <p:txBody>
          <a:bodyPr/>
          <a:lstStyle/>
          <a:p>
            <a:fld id="{8DF67CDE-35A3-4D7F-929D-DE03A513C662}" type="slidenum">
              <a:rPr lang="en-US" smtClean="0">
                <a:solidFill>
                  <a:prstClr val="black">
                    <a:tint val="75000"/>
                  </a:prstClr>
                </a:solidFill>
              </a:rPr>
              <a:pPr/>
              <a:t>29</a:t>
            </a:fld>
            <a:endParaRPr lang="en-US" dirty="0">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114800"/>
            <a:ext cx="1905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73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
            <a:ext cx="7125113" cy="1066800"/>
          </a:xfrm>
        </p:spPr>
        <p:txBody>
          <a:bodyPr/>
          <a:lstStyle/>
          <a:p>
            <a:pPr algn="ctr"/>
            <a:r>
              <a:rPr lang="en-US" b="1" dirty="0" smtClean="0"/>
              <a:t>Mission</a:t>
            </a:r>
            <a:endParaRPr lang="en-US" b="1" dirty="0"/>
          </a:p>
        </p:txBody>
      </p:sp>
      <p:sp>
        <p:nvSpPr>
          <p:cNvPr id="3" name="Content Placeholder 2"/>
          <p:cNvSpPr>
            <a:spLocks noGrp="1"/>
          </p:cNvSpPr>
          <p:nvPr>
            <p:ph idx="1"/>
          </p:nvPr>
        </p:nvSpPr>
        <p:spPr>
          <a:xfrm>
            <a:off x="533400" y="1219200"/>
            <a:ext cx="8153400" cy="4800600"/>
          </a:xfrm>
        </p:spPr>
        <p:txBody>
          <a:bodyPr>
            <a:normAutofit/>
          </a:bodyPr>
          <a:lstStyle/>
          <a:p>
            <a:r>
              <a:rPr lang="en-US" sz="2400" dirty="0" smtClean="0">
                <a:latin typeface="Times New Roman" pitchFamily="18" charset="0"/>
                <a:cs typeface="Times New Roman" pitchFamily="18" charset="0"/>
              </a:rPr>
              <a:t>Our mission is to keep our primary, secondary and residential roads safe for vehicular traffic, provide for safe pedestrian mobility on District bridges and around District public buildings, expedite the return of normal traffic flow, and resume normal government service delivery and business commerce in an efficient and safe manner.</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following agencies partner with DPW and DDOT to support the District Snow Team: DGS; OUC; DC Water; DOC; HSEMA; MPD; FEMS; DCPS; DCOA and Serve DC.</a:t>
            </a:r>
          </a:p>
          <a:p>
            <a:pPr lvl="1"/>
            <a:endParaRPr lang="en-US" sz="2400" dirty="0" smtClean="0">
              <a:latin typeface="Times New Roman" pitchFamily="18" charset="0"/>
              <a:cs typeface="Times New Roman" pitchFamily="18" charset="0"/>
            </a:endParaRPr>
          </a:p>
          <a:p>
            <a:endParaRPr lang="en-US" sz="2000" dirty="0"/>
          </a:p>
        </p:txBody>
      </p:sp>
      <p:sp>
        <p:nvSpPr>
          <p:cNvPr id="4" name="Slide Number Placeholder 3"/>
          <p:cNvSpPr>
            <a:spLocks noGrp="1"/>
          </p:cNvSpPr>
          <p:nvPr>
            <p:ph type="sldNum" sz="quarter" idx="12"/>
          </p:nvPr>
        </p:nvSpPr>
        <p:spPr>
          <a:xfrm>
            <a:off x="0" y="5951810"/>
            <a:ext cx="1180945" cy="829990"/>
          </a:xfrm>
        </p:spPr>
        <p:txBody>
          <a:bodyPr/>
          <a:lstStyle/>
          <a:p>
            <a:fld id="{8DF67CDE-35A3-4D7F-929D-DE03A513C662}"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1066800"/>
          </a:xfrm>
        </p:spPr>
        <p:txBody>
          <a:bodyPr/>
          <a:lstStyle/>
          <a:p>
            <a:pPr algn="ctr"/>
            <a:r>
              <a:rPr lang="en-US" b="1" dirty="0" smtClean="0"/>
              <a:t>Expand Pre-Treatment/</a:t>
            </a:r>
            <a:br>
              <a:rPr lang="en-US" b="1" dirty="0" smtClean="0"/>
            </a:br>
            <a:r>
              <a:rPr lang="en-US" b="1" dirty="0" smtClean="0"/>
              <a:t>Anti-Icing </a:t>
            </a:r>
            <a:endParaRPr lang="en-US" b="1"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DPW/DDOT crews apply liquid salt brine with beet juice on critical bridges and roadways 1 or 2 days in advance of frozen precipitation</a:t>
            </a:r>
          </a:p>
          <a:p>
            <a:r>
              <a:rPr lang="en-US" sz="2400" dirty="0" smtClean="0">
                <a:latin typeface="Times New Roman" pitchFamily="18" charset="0"/>
                <a:cs typeface="Times New Roman" pitchFamily="18" charset="0"/>
              </a:rPr>
              <a:t>Provides a proactive strategy to prevent freeze-ups </a:t>
            </a:r>
          </a:p>
          <a:p>
            <a:r>
              <a:rPr lang="en-US" sz="2400" dirty="0" smtClean="0">
                <a:latin typeface="Times New Roman" pitchFamily="18" charset="0"/>
                <a:cs typeface="Times New Roman" pitchFamily="18" charset="0"/>
              </a:rPr>
              <a:t>Reduces opportunity for unexpected early precipitation to freeze instantly on surface</a:t>
            </a:r>
          </a:p>
          <a:p>
            <a:r>
              <a:rPr lang="en-US" sz="2400" dirty="0" smtClean="0">
                <a:latin typeface="Times New Roman" pitchFamily="18" charset="0"/>
                <a:cs typeface="Times New Roman" pitchFamily="18" charset="0"/>
              </a:rPr>
              <a:t>Expanded brine application</a:t>
            </a:r>
          </a:p>
          <a:p>
            <a:r>
              <a:rPr lang="en-US" sz="2400" dirty="0" smtClean="0">
                <a:latin typeface="Times New Roman" pitchFamily="18" charset="0"/>
                <a:cs typeface="Times New Roman" pitchFamily="18" charset="0"/>
              </a:rPr>
              <a:t>Conserve salt usage</a:t>
            </a:r>
          </a:p>
          <a:p>
            <a:pPr marL="0" indent="0">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5951810"/>
            <a:ext cx="1028545" cy="906190"/>
          </a:xfrm>
        </p:spPr>
        <p:txBody>
          <a:bodyPr/>
          <a:lstStyle/>
          <a:p>
            <a:fld id="{8DF67CDE-35A3-4D7F-929D-DE03A513C662}" type="slidenum">
              <a:rPr lang="en-US" smtClean="0"/>
              <a:pPr/>
              <a:t>30</a:t>
            </a:fld>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038600"/>
            <a:ext cx="1905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9259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Liquid Spray Truck 9-2009 2.JPG"/>
          <p:cNvPicPr>
            <a:picLocks noChangeAspect="1"/>
          </p:cNvPicPr>
          <p:nvPr/>
        </p:nvPicPr>
        <p:blipFill>
          <a:blip r:embed="rId3" cstate="print"/>
          <a:srcRect/>
          <a:stretch>
            <a:fillRect/>
          </a:stretch>
        </p:blipFill>
        <p:spPr bwMode="auto">
          <a:xfrm>
            <a:off x="5181600" y="990600"/>
            <a:ext cx="3109732" cy="2815562"/>
          </a:xfrm>
          <a:prstGeom prst="rect">
            <a:avLst/>
          </a:prstGeom>
          <a:noFill/>
          <a:ln w="9525">
            <a:noFill/>
            <a:miter lim="800000"/>
            <a:headEnd/>
            <a:tailEnd/>
          </a:ln>
        </p:spPr>
      </p:pic>
      <p:sp>
        <p:nvSpPr>
          <p:cNvPr id="2" name="Title 1"/>
          <p:cNvSpPr>
            <a:spLocks noGrp="1"/>
          </p:cNvSpPr>
          <p:nvPr>
            <p:ph type="title"/>
          </p:nvPr>
        </p:nvSpPr>
        <p:spPr>
          <a:xfrm>
            <a:off x="1009442" y="152400"/>
            <a:ext cx="7125113" cy="975677"/>
          </a:xfrm>
        </p:spPr>
        <p:txBody>
          <a:bodyPr/>
          <a:lstStyle/>
          <a:p>
            <a:pPr algn="ctr"/>
            <a:r>
              <a:rPr lang="en-US" b="1" dirty="0" smtClean="0"/>
              <a:t>Typical Liquid Spray Units</a:t>
            </a:r>
            <a:endParaRPr lang="en-US" b="1" dirty="0"/>
          </a:p>
        </p:txBody>
      </p:sp>
      <p:sp>
        <p:nvSpPr>
          <p:cNvPr id="4" name="Slide Number Placeholder 3"/>
          <p:cNvSpPr>
            <a:spLocks noGrp="1"/>
          </p:cNvSpPr>
          <p:nvPr>
            <p:ph type="sldNum" sz="quarter" idx="12"/>
          </p:nvPr>
        </p:nvSpPr>
        <p:spPr>
          <a:xfrm>
            <a:off x="0" y="5951810"/>
            <a:ext cx="1180945" cy="906190"/>
          </a:xfrm>
        </p:spPr>
        <p:txBody>
          <a:bodyPr/>
          <a:lstStyle/>
          <a:p>
            <a:fld id="{8DF67CDE-35A3-4D7F-929D-DE03A513C662}" type="slidenum">
              <a:rPr lang="en-US" smtClean="0"/>
              <a:pPr/>
              <a:t>31</a:t>
            </a:fld>
            <a:endParaRPr lang="en-US" dirty="0"/>
          </a:p>
        </p:txBody>
      </p:sp>
      <p:pic>
        <p:nvPicPr>
          <p:cNvPr id="6146" name="Picture 2" descr="main 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466618" cy="2847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4054997"/>
            <a:ext cx="1905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5433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761999"/>
          </a:xfrm>
        </p:spPr>
        <p:txBody>
          <a:bodyPr/>
          <a:lstStyle/>
          <a:p>
            <a:r>
              <a:rPr lang="en-US" b="1" dirty="0" smtClean="0"/>
              <a:t>Improvements for 2014-2015</a:t>
            </a:r>
            <a:endParaRPr lang="en-US" b="1" dirty="0"/>
          </a:p>
        </p:txBody>
      </p:sp>
      <p:sp>
        <p:nvSpPr>
          <p:cNvPr id="5" name="Content Placeholder 4"/>
          <p:cNvSpPr>
            <a:spLocks noGrp="1"/>
          </p:cNvSpPr>
          <p:nvPr>
            <p:ph idx="1"/>
          </p:nvPr>
        </p:nvSpPr>
        <p:spPr>
          <a:xfrm>
            <a:off x="685800" y="914400"/>
            <a:ext cx="7448755" cy="4419601"/>
          </a:xfrm>
        </p:spPr>
        <p:txBody>
          <a:bodyPr/>
          <a:lstStyle/>
          <a:p>
            <a:r>
              <a:rPr lang="en-US" sz="2000" dirty="0" smtClean="0">
                <a:latin typeface="Times New Roman" pitchFamily="18" charset="0"/>
                <a:cs typeface="Times New Roman" pitchFamily="18" charset="0"/>
              </a:rPr>
              <a:t>New brine </a:t>
            </a:r>
            <a:r>
              <a:rPr lang="en-US" sz="2000" dirty="0">
                <a:latin typeface="Times New Roman" pitchFamily="18" charset="0"/>
                <a:cs typeface="Times New Roman" pitchFamily="18" charset="0"/>
              </a:rPr>
              <a:t>p</a:t>
            </a:r>
            <a:r>
              <a:rPr lang="en-US" sz="2000" dirty="0" smtClean="0">
                <a:latin typeface="Times New Roman" pitchFamily="18" charset="0"/>
                <a:cs typeface="Times New Roman" pitchFamily="18" charset="0"/>
              </a:rPr>
              <a:t>roduction </a:t>
            </a:r>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ystem-Increased production, more efficient loading</a:t>
            </a:r>
          </a:p>
          <a:p>
            <a:r>
              <a:rPr lang="en-US" sz="2000" dirty="0" smtClean="0">
                <a:latin typeface="Times New Roman" pitchFamily="18" charset="0"/>
                <a:cs typeface="Times New Roman" pitchFamily="18" charset="0"/>
              </a:rPr>
              <a:t>New specialized </a:t>
            </a:r>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idewalk equipment to clear bridge sidewalks</a:t>
            </a:r>
          </a:p>
          <a:p>
            <a:r>
              <a:rPr lang="en-US" sz="2000" dirty="0" smtClean="0">
                <a:latin typeface="Times New Roman" pitchFamily="18" charset="0"/>
                <a:cs typeface="Times New Roman" pitchFamily="18" charset="0"/>
              </a:rPr>
              <a:t>2 additional RWIS stations (11</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Street Bridge) to monitor air/pavement temps in DC; 11 RWIS stations total</a:t>
            </a:r>
          </a:p>
          <a:p>
            <a:r>
              <a:rPr lang="en-US" sz="2000" dirty="0" smtClean="0">
                <a:latin typeface="Times New Roman" pitchFamily="18" charset="0"/>
                <a:cs typeface="Times New Roman" pitchFamily="18" charset="0"/>
              </a:rPr>
              <a:t>Expand pilot AVL in-cab screens to assist drivers in neighborhood streets</a:t>
            </a:r>
          </a:p>
          <a:p>
            <a:r>
              <a:rPr lang="en-US" sz="2000" dirty="0" smtClean="0">
                <a:latin typeface="Times New Roman" pitchFamily="18" charset="0"/>
                <a:cs typeface="Times New Roman" pitchFamily="18" charset="0"/>
              </a:rPr>
              <a:t>Expanding use of new </a:t>
            </a:r>
            <a:r>
              <a:rPr lang="en-US" sz="2000" dirty="0" smtClean="0">
                <a:solidFill>
                  <a:srgbClr val="FF0000"/>
                </a:solidFill>
                <a:latin typeface="Times New Roman" pitchFamily="18" charset="0"/>
                <a:cs typeface="Times New Roman" pitchFamily="18" charset="0"/>
              </a:rPr>
              <a:t>ceramic/rubber</a:t>
            </a:r>
            <a:r>
              <a:rPr lang="en-US" sz="2000" dirty="0" smtClean="0">
                <a:latin typeface="Times New Roman" pitchFamily="18" charset="0"/>
                <a:cs typeface="Times New Roman" pitchFamily="18" charset="0"/>
              </a:rPr>
              <a:t> snow plow blades</a:t>
            </a:r>
          </a:p>
          <a:p>
            <a:r>
              <a:rPr lang="en-US" sz="2000" dirty="0" smtClean="0">
                <a:latin typeface="Times New Roman" pitchFamily="18" charset="0"/>
                <a:cs typeface="Times New Roman" pitchFamily="18" charset="0"/>
              </a:rPr>
              <a:t>Pet safe deicer for bridge sidewalks</a:t>
            </a:r>
          </a:p>
          <a:p>
            <a:endParaRPr lang="en-US" sz="2400" dirty="0" smtClean="0"/>
          </a:p>
          <a:p>
            <a:endParaRPr lang="en-US" dirty="0"/>
          </a:p>
        </p:txBody>
      </p:sp>
      <p:sp>
        <p:nvSpPr>
          <p:cNvPr id="3" name="Slide Number Placeholder 2"/>
          <p:cNvSpPr>
            <a:spLocks noGrp="1"/>
          </p:cNvSpPr>
          <p:nvPr>
            <p:ph type="sldNum" sz="quarter" idx="12"/>
          </p:nvPr>
        </p:nvSpPr>
        <p:spPr>
          <a:xfrm>
            <a:off x="0" y="6324600"/>
            <a:ext cx="1180945" cy="533400"/>
          </a:xfrm>
        </p:spPr>
        <p:txBody>
          <a:bodyPr/>
          <a:lstStyle/>
          <a:p>
            <a:fld id="{8DF67CDE-35A3-4D7F-929D-DE03A513C662}" type="slidenum">
              <a:rPr lang="en-US" smtClean="0"/>
              <a:pPr/>
              <a:t>32</a:t>
            </a:fld>
            <a:endParaRPr lang="en-US" dirty="0"/>
          </a:p>
        </p:txBody>
      </p:sp>
      <p:pic>
        <p:nvPicPr>
          <p:cNvPr id="7170" name="Picture 2" descr="https://encrypted-tbn2.gstatic.com/images?q=tbn:ANd9GcTtgPNzbemRBWJIYx03AEaWOgakzcHkchpzewBdNQlqPIftIgrM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195" y="4220419"/>
            <a:ext cx="18478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50" y="4854637"/>
            <a:ext cx="2694060" cy="179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ventrac.com/images/g/400/LB540_LH_OrrNight_1699_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78897"/>
            <a:ext cx="3276600" cy="218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454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5951810"/>
            <a:ext cx="1180945" cy="906190"/>
          </a:xfrm>
        </p:spPr>
        <p:txBody>
          <a:bodyPr/>
          <a:lstStyle/>
          <a:p>
            <a:fld id="{8DF67CDE-35A3-4D7F-929D-DE03A513C662}" type="slidenum">
              <a:rPr lang="en-US" smtClean="0"/>
              <a:pPr/>
              <a:t>33</a:t>
            </a:fld>
            <a:endParaRPr lang="en-US" dirty="0"/>
          </a:p>
        </p:txBody>
      </p:sp>
      <p:sp>
        <p:nvSpPr>
          <p:cNvPr id="4" name="TextBox 3"/>
          <p:cNvSpPr txBox="1"/>
          <p:nvPr/>
        </p:nvSpPr>
        <p:spPr>
          <a:xfrm>
            <a:off x="762000" y="228600"/>
            <a:ext cx="7772399" cy="1200329"/>
          </a:xfrm>
          <a:prstGeom prst="rect">
            <a:avLst/>
          </a:prstGeom>
          <a:noFill/>
        </p:spPr>
        <p:txBody>
          <a:bodyPr wrap="square" rtlCol="0">
            <a:spAutoFit/>
          </a:bodyPr>
          <a:lstStyle/>
          <a:p>
            <a:pPr algn="ctr"/>
            <a:r>
              <a:rPr lang="en-US" sz="2400" b="1" dirty="0" smtClean="0"/>
              <a:t>In-vehicle AVL Screen to Show </a:t>
            </a:r>
          </a:p>
          <a:p>
            <a:pPr algn="ctr"/>
            <a:r>
              <a:rPr lang="en-US" sz="2400" b="1" dirty="0" smtClean="0"/>
              <a:t>Route Progress/Pilot Sidewalk Clearing Equipment</a:t>
            </a:r>
            <a:endParaRPr lang="en-US" sz="2400" b="1" dirty="0"/>
          </a:p>
        </p:txBody>
      </p:sp>
      <p:pic>
        <p:nvPicPr>
          <p:cNvPr id="7" name="Picture 2" descr="28e6b3a2-f17a-4df6-acef-35de138287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4" y="1380533"/>
            <a:ext cx="3286013" cy="544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ventrac.com/images/g/400/LB540_LH_OrrNight_1699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157" y="1905000"/>
            <a:ext cx="5010442" cy="334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8600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Lessons Learned/Contingency Plans for Major Events</a:t>
            </a:r>
            <a:endParaRPr lang="en-US" b="1" dirty="0"/>
          </a:p>
        </p:txBody>
      </p:sp>
      <p:sp>
        <p:nvSpPr>
          <p:cNvPr id="4" name="Content Placeholder 3"/>
          <p:cNvSpPr>
            <a:spLocks noGrp="1"/>
          </p:cNvSpPr>
          <p:nvPr>
            <p:ph idx="1"/>
          </p:nvPr>
        </p:nvSpPr>
        <p:spPr>
          <a:xfrm>
            <a:off x="838200" y="1807361"/>
            <a:ext cx="7296355" cy="4212439"/>
          </a:xfrm>
        </p:spPr>
        <p:txBody>
          <a:bodyPr>
            <a:normAutofit/>
          </a:bodyPr>
          <a:lstStyle/>
          <a:p>
            <a:endParaRPr lang="en-US" dirty="0" smtClean="0"/>
          </a:p>
          <a:p>
            <a:r>
              <a:rPr lang="en-US" sz="2400" dirty="0" smtClean="0">
                <a:latin typeface="Times New Roman" pitchFamily="18" charset="0"/>
                <a:cs typeface="Times New Roman" pitchFamily="18" charset="0"/>
              </a:rPr>
              <a:t>28 Additional snow </a:t>
            </a:r>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lows and spreaders</a:t>
            </a:r>
          </a:p>
          <a:p>
            <a:r>
              <a:rPr lang="en-US" sz="2400" dirty="0" smtClean="0">
                <a:latin typeface="Times New Roman" pitchFamily="18" charset="0"/>
                <a:cs typeface="Times New Roman" pitchFamily="18" charset="0"/>
              </a:rPr>
              <a:t>Specialized Equipment Contract – 25 Bobcats and 25 backhoes-Placeholder/Funding </a:t>
            </a:r>
          </a:p>
          <a:p>
            <a:r>
              <a:rPr lang="en-US" sz="2400" dirty="0" smtClean="0">
                <a:latin typeface="Times New Roman" pitchFamily="18" charset="0"/>
                <a:cs typeface="Times New Roman" pitchFamily="18" charset="0"/>
              </a:rPr>
              <a:t>Expanded NHS Contract (Capitol Paving) – 15 heavy plows, 15 loaders, 25 </a:t>
            </a:r>
            <a:r>
              <a:rPr lang="en-US" sz="2400"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oll-off trucks, 50 hauling trucks</a:t>
            </a:r>
          </a:p>
          <a:p>
            <a:r>
              <a:rPr lang="en-US" sz="2400" dirty="0" smtClean="0">
                <a:latin typeface="Times New Roman" pitchFamily="18" charset="0"/>
                <a:cs typeface="Times New Roman" pitchFamily="18" charset="0"/>
              </a:rPr>
              <a:t>2 Salt Contracts – Tricon, COG Salt Contract </a:t>
            </a:r>
          </a:p>
          <a:p>
            <a:r>
              <a:rPr lang="en-US" sz="2400" dirty="0" smtClean="0">
                <a:latin typeface="Times New Roman" pitchFamily="18" charset="0"/>
                <a:cs typeface="Times New Roman" pitchFamily="18" charset="0"/>
              </a:rPr>
              <a:t>Expanded BPA for Contract Plow Equipment and Trucks – Bobcats, loaders, backhoes</a:t>
            </a:r>
          </a:p>
        </p:txBody>
      </p:sp>
      <p:sp>
        <p:nvSpPr>
          <p:cNvPr id="2" name="Slide Number Placeholder 1"/>
          <p:cNvSpPr>
            <a:spLocks noGrp="1"/>
          </p:cNvSpPr>
          <p:nvPr>
            <p:ph type="sldNum" sz="quarter" idx="12"/>
          </p:nvPr>
        </p:nvSpPr>
        <p:spPr>
          <a:xfrm>
            <a:off x="76200" y="5951810"/>
            <a:ext cx="1104745" cy="906190"/>
          </a:xfrm>
        </p:spPr>
        <p:txBody>
          <a:bodyPr/>
          <a:lstStyle/>
          <a:p>
            <a:fld id="{8DF67CDE-35A3-4D7F-929D-DE03A513C662}" type="slidenum">
              <a:rPr lang="en-US" smtClean="0"/>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b="1" dirty="0" smtClean="0">
                <a:cs typeface="Times New Roman" pitchFamily="18" charset="0"/>
              </a:rPr>
              <a:t>Improved Regional/COG Cooperation</a:t>
            </a:r>
          </a:p>
        </p:txBody>
      </p:sp>
      <p:sp>
        <p:nvSpPr>
          <p:cNvPr id="3" name="Content Placeholder 2"/>
          <p:cNvSpPr>
            <a:spLocks noGrp="1"/>
          </p:cNvSpPr>
          <p:nvPr>
            <p:ph idx="1"/>
          </p:nvPr>
        </p:nvSpPr>
        <p:spPr>
          <a:xfrm>
            <a:off x="685800" y="1981200"/>
            <a:ext cx="7734712" cy="4127637"/>
          </a:xfrm>
        </p:spPr>
        <p:txBody>
          <a:bodyPr rtlCol="0">
            <a:normAutofit lnSpcReduction="10000"/>
          </a:bodyPr>
          <a:lstStyle/>
          <a:p>
            <a:pPr fontAlgn="auto">
              <a:spcAft>
                <a:spcPts val="0"/>
              </a:spcAft>
              <a:defRPr/>
            </a:pPr>
            <a:r>
              <a:rPr lang="en-US" sz="2400" b="1" u="sng" dirty="0" smtClean="0">
                <a:latin typeface="Times New Roman" pitchFamily="18" charset="0"/>
                <a:cs typeface="Times New Roman" pitchFamily="18" charset="0"/>
              </a:rPr>
              <a:t>Improved Regional Operational Coordination</a:t>
            </a:r>
          </a:p>
          <a:p>
            <a:pPr marL="514350" indent="-514350" fontAlgn="auto">
              <a:spcAft>
                <a:spcPts val="0"/>
              </a:spcAft>
              <a:buFont typeface="+mj-lt"/>
              <a:buAutoNum type="arabicPeriod"/>
              <a:defRPr/>
            </a:pPr>
            <a:r>
              <a:rPr lang="en-US" sz="2400" dirty="0" smtClean="0">
                <a:latin typeface="Times New Roman" pitchFamily="18" charset="0"/>
                <a:cs typeface="Times New Roman" pitchFamily="18" charset="0"/>
              </a:rPr>
              <a:t>Strengthened coordination/deployment with MPD on outages at major signalized intersections and evacuation routes</a:t>
            </a:r>
          </a:p>
          <a:p>
            <a:pPr marL="514350" indent="-514350" fontAlgn="auto">
              <a:spcAft>
                <a:spcPts val="0"/>
              </a:spcAft>
              <a:buFont typeface="+mj-lt"/>
              <a:buAutoNum type="arabicPeriod"/>
              <a:defRPr/>
            </a:pPr>
            <a:r>
              <a:rPr lang="en-US" sz="2400" dirty="0">
                <a:latin typeface="Times New Roman" pitchFamily="18" charset="0"/>
                <a:cs typeface="Times New Roman" pitchFamily="18" charset="0"/>
              </a:rPr>
              <a:t>Metropolitan Area Transportation Operations Coordination (MATOC) </a:t>
            </a:r>
            <a:r>
              <a:rPr lang="en-US" sz="2400" dirty="0" smtClean="0">
                <a:latin typeface="Times New Roman" pitchFamily="18" charset="0"/>
                <a:cs typeface="Times New Roman" pitchFamily="18" charset="0"/>
              </a:rPr>
              <a:t>expansion-RITIS (Regional Integrated Transportation Information System) program in Snow Room-TMCs</a:t>
            </a:r>
          </a:p>
          <a:p>
            <a:pPr marL="514350" indent="-514350" fontAlgn="auto">
              <a:spcAft>
                <a:spcPts val="0"/>
              </a:spcAft>
              <a:buFont typeface="+mj-lt"/>
              <a:buAutoNum type="arabicPeriod"/>
              <a:defRPr/>
            </a:pPr>
            <a:r>
              <a:rPr lang="en-US" sz="2400" dirty="0" smtClean="0">
                <a:latin typeface="Times New Roman" pitchFamily="18" charset="0"/>
                <a:cs typeface="Times New Roman" pitchFamily="18" charset="0"/>
              </a:rPr>
              <a:t>Improved WMATA communications- </a:t>
            </a:r>
            <a:r>
              <a:rPr lang="en-US" sz="2400" dirty="0" err="1" smtClean="0">
                <a:latin typeface="Times New Roman" pitchFamily="18" charset="0"/>
                <a:cs typeface="Times New Roman" pitchFamily="18" charset="0"/>
              </a:rPr>
              <a:t>Metrobuses</a:t>
            </a:r>
            <a:r>
              <a:rPr lang="en-US" sz="2400" dirty="0" smtClean="0">
                <a:latin typeface="Times New Roman" pitchFamily="18" charset="0"/>
                <a:cs typeface="Times New Roman" pitchFamily="18" charset="0"/>
              </a:rPr>
              <a:t>’ ability to travel in snow  </a:t>
            </a:r>
          </a:p>
          <a:p>
            <a:pPr marL="514350" indent="-514350" fontAlgn="auto">
              <a:spcAft>
                <a:spcPts val="0"/>
              </a:spcAft>
              <a:buFont typeface="+mj-lt"/>
              <a:buAutoNum type="arabicPeriod"/>
              <a:defRPr/>
            </a:pPr>
            <a:r>
              <a:rPr lang="en-US" sz="2400" dirty="0" smtClean="0">
                <a:latin typeface="Times New Roman" pitchFamily="18" charset="0"/>
                <a:cs typeface="Times New Roman" pitchFamily="18" charset="0"/>
              </a:rPr>
              <a:t>Coordination with PEPCO on response and restoration </a:t>
            </a:r>
          </a:p>
          <a:p>
            <a:pPr marL="514350" indent="-514350" fontAlgn="auto">
              <a:spcAft>
                <a:spcPts val="0"/>
              </a:spcAft>
              <a:buFont typeface="+mj-lt"/>
              <a:buAutoNum type="arabicPeriod"/>
              <a:defRPr/>
            </a:pPr>
            <a:endParaRPr lang="en-US" sz="2000" dirty="0" smtClean="0"/>
          </a:p>
        </p:txBody>
      </p:sp>
      <p:sp>
        <p:nvSpPr>
          <p:cNvPr id="4" name="Slide Number Placeholder 3"/>
          <p:cNvSpPr>
            <a:spLocks noGrp="1"/>
          </p:cNvSpPr>
          <p:nvPr>
            <p:ph type="sldNum" sz="quarter" idx="12"/>
          </p:nvPr>
        </p:nvSpPr>
        <p:spPr>
          <a:xfrm>
            <a:off x="304800" y="5951810"/>
            <a:ext cx="876145" cy="677590"/>
          </a:xfrm>
        </p:spPr>
        <p:txBody>
          <a:bodyPr/>
          <a:lstStyle/>
          <a:p>
            <a:fld id="{8DF67CDE-35A3-4D7F-929D-DE03A513C662}" type="slidenum">
              <a:rPr lang="en-US" smtClean="0"/>
              <a:pPr/>
              <a:t>35</a:t>
            </a:fld>
            <a:endParaRPr lang="en-US" dirty="0"/>
          </a:p>
        </p:txBody>
      </p:sp>
    </p:spTree>
    <p:extLst>
      <p:ext uri="{BB962C8B-B14F-4D97-AF65-F5344CB8AC3E}">
        <p14:creationId xmlns:p14="http://schemas.microsoft.com/office/powerpoint/2010/main" val="2574100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Improve Real Time Information</a:t>
            </a:r>
          </a:p>
        </p:txBody>
      </p:sp>
      <p:sp>
        <p:nvSpPr>
          <p:cNvPr id="4" name="Content Placeholder 3"/>
          <p:cNvSpPr>
            <a:spLocks noGrp="1"/>
          </p:cNvSpPr>
          <p:nvPr>
            <p:ph sz="half" idx="1"/>
          </p:nvPr>
        </p:nvSpPr>
        <p:spPr>
          <a:xfrm>
            <a:off x="762000" y="1600201"/>
            <a:ext cx="3718719" cy="4260850"/>
          </a:xfrm>
        </p:spPr>
        <p:txBody>
          <a:bodyPr rtlCol="0">
            <a:normAutofit lnSpcReduction="10000"/>
          </a:bodyPr>
          <a:lstStyle/>
          <a:p>
            <a:pPr fontAlgn="auto">
              <a:spcAft>
                <a:spcPts val="0"/>
              </a:spcAft>
              <a:defRPr/>
            </a:pPr>
            <a:r>
              <a:rPr lang="en-US" sz="2000" b="1" u="sng" dirty="0" smtClean="0">
                <a:latin typeface="Times New Roman" pitchFamily="18" charset="0"/>
                <a:cs typeface="Times New Roman" pitchFamily="18" charset="0"/>
              </a:rPr>
              <a:t>Improve Real Time Information/Situational Awareness</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Strengthened protocols, coordination among regional snow commands during events-Communication</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Expanded use of MATOC in snow command, road closures, regional TMC communications maintained in snow ops</a:t>
            </a:r>
          </a:p>
          <a:p>
            <a:pPr marL="514350" indent="-514350" fontAlgn="auto">
              <a:spcAft>
                <a:spcPts val="0"/>
              </a:spcAft>
              <a:buFont typeface="+mj-lt"/>
              <a:buAutoNum type="arabicPeriod"/>
              <a:defRPr/>
            </a:pPr>
            <a:endParaRPr lang="en-US" dirty="0" smtClean="0"/>
          </a:p>
          <a:p>
            <a:pPr marL="514350" indent="-514350" fontAlgn="auto">
              <a:spcAft>
                <a:spcPts val="0"/>
              </a:spcAft>
              <a:buFont typeface="+mj-lt"/>
              <a:buAutoNum type="arabicPeriod"/>
              <a:defRPr/>
            </a:pPr>
            <a:endParaRPr lang="en-US" dirty="0" smtClean="0"/>
          </a:p>
        </p:txBody>
      </p:sp>
      <p:sp>
        <p:nvSpPr>
          <p:cNvPr id="5" name="Content Placeholder 4"/>
          <p:cNvSpPr>
            <a:spLocks noGrp="1"/>
          </p:cNvSpPr>
          <p:nvPr>
            <p:ph sz="half" idx="2"/>
          </p:nvPr>
        </p:nvSpPr>
        <p:spPr>
          <a:xfrm>
            <a:off x="4495800" y="1600200"/>
            <a:ext cx="4038600" cy="4525963"/>
          </a:xfrm>
        </p:spPr>
        <p:txBody>
          <a:bodyPr rtlCol="0">
            <a:normAutofit lnSpcReduction="10000"/>
          </a:bodyPr>
          <a:lstStyle/>
          <a:p>
            <a:pPr fontAlgn="auto">
              <a:spcAft>
                <a:spcPts val="0"/>
              </a:spcAft>
              <a:defRPr/>
            </a:pPr>
            <a:r>
              <a:rPr lang="en-US" sz="2000" b="1" u="sng" dirty="0" smtClean="0">
                <a:latin typeface="Times New Roman" pitchFamily="18" charset="0"/>
                <a:cs typeface="Times New Roman" pitchFamily="18" charset="0"/>
              </a:rPr>
              <a:t>Real Time Media/Public Outreach </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Establish media hub that releases coordinated messages to public on storms</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Scripts established for either release or stay in place </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Improve public outreach on traffic delays/closures and incidents affecting major roadways</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Remind property owners of sidewalk shoveling responsibilities</a:t>
            </a:r>
          </a:p>
          <a:p>
            <a:pPr fontAlgn="auto">
              <a:spcAft>
                <a:spcPts val="0"/>
              </a:spcAft>
              <a:defRPr/>
            </a:pPr>
            <a:endParaRPr lang="en-US" dirty="0" smtClean="0"/>
          </a:p>
        </p:txBody>
      </p:sp>
      <p:sp>
        <p:nvSpPr>
          <p:cNvPr id="3" name="Slide Number Placeholder 2"/>
          <p:cNvSpPr>
            <a:spLocks noGrp="1"/>
          </p:cNvSpPr>
          <p:nvPr>
            <p:ph type="sldNum" sz="quarter" idx="12"/>
          </p:nvPr>
        </p:nvSpPr>
        <p:spPr>
          <a:xfrm>
            <a:off x="76200" y="5951810"/>
            <a:ext cx="1104745" cy="906190"/>
          </a:xfrm>
        </p:spPr>
        <p:txBody>
          <a:bodyPr/>
          <a:lstStyle/>
          <a:p>
            <a:fld id="{8DF67CDE-35A3-4D7F-929D-DE03A513C662}" type="slidenum">
              <a:rPr lang="en-US" smtClean="0"/>
              <a:pPr/>
              <a:t>36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228600"/>
            <a:ext cx="7125113" cy="1447800"/>
          </a:xfrm>
        </p:spPr>
        <p:txBody>
          <a:bodyPr/>
          <a:lstStyle/>
          <a:p>
            <a:pPr algn="ctr"/>
            <a:r>
              <a:rPr lang="en-US" b="1" dirty="0" smtClean="0"/>
              <a:t>Concerns/Logistical Challenges</a:t>
            </a:r>
            <a:endParaRPr lang="en-US" b="1" dirty="0"/>
          </a:p>
        </p:txBody>
      </p:sp>
      <p:sp>
        <p:nvSpPr>
          <p:cNvPr id="4" name="Content Placeholder 3"/>
          <p:cNvSpPr>
            <a:spLocks noGrp="1"/>
          </p:cNvSpPr>
          <p:nvPr>
            <p:ph idx="1"/>
          </p:nvPr>
        </p:nvSpPr>
        <p:spPr>
          <a:xfrm>
            <a:off x="381000" y="1524000"/>
            <a:ext cx="8305800" cy="3581400"/>
          </a:xfrm>
        </p:spPr>
        <p:txBody>
          <a:bodyPr>
            <a:normAutofit/>
          </a:bodyPr>
          <a:lstStyle/>
          <a:p>
            <a:pPr lvl="0">
              <a:buClr>
                <a:srgbClr val="1F7BB6"/>
              </a:buClr>
            </a:pPr>
            <a:r>
              <a:rPr lang="en-US" sz="2800" dirty="0">
                <a:solidFill>
                  <a:prstClr val="black"/>
                </a:solidFill>
                <a:latin typeface="Times New Roman" pitchFamily="18" charset="0"/>
                <a:cs typeface="Times New Roman" pitchFamily="18" charset="0"/>
              </a:rPr>
              <a:t>Capital funding to design/build replacement for Potomac and R salt dome </a:t>
            </a:r>
          </a:p>
          <a:p>
            <a:r>
              <a:rPr lang="en-US" sz="2800" dirty="0" smtClean="0">
                <a:latin typeface="Times New Roman" pitchFamily="18" charset="0"/>
                <a:cs typeface="Times New Roman" pitchFamily="18" charset="0"/>
              </a:rPr>
              <a:t>Additional snow </a:t>
            </a:r>
            <a:r>
              <a:rPr lang="en-US" sz="2800" dirty="0">
                <a:latin typeface="Times New Roman" pitchFamily="18" charset="0"/>
                <a:cs typeface="Times New Roman" pitchFamily="18" charset="0"/>
              </a:rPr>
              <a:t>p</a:t>
            </a:r>
            <a:r>
              <a:rPr lang="en-US" sz="2800" dirty="0" smtClean="0">
                <a:latin typeface="Times New Roman" pitchFamily="18" charset="0"/>
                <a:cs typeface="Times New Roman" pitchFamily="18" charset="0"/>
              </a:rPr>
              <a:t>rogram funding: salt </a:t>
            </a:r>
            <a:r>
              <a:rPr lang="en-US" sz="2800" dirty="0">
                <a:latin typeface="Times New Roman" pitchFamily="18" charset="0"/>
                <a:cs typeface="Times New Roman" pitchFamily="18" charset="0"/>
              </a:rPr>
              <a:t>i</a:t>
            </a:r>
            <a:r>
              <a:rPr lang="en-US" sz="2800" dirty="0" smtClean="0">
                <a:latin typeface="Times New Roman" pitchFamily="18" charset="0"/>
                <a:cs typeface="Times New Roman" pitchFamily="18" charset="0"/>
              </a:rPr>
              <a:t>ncrease</a:t>
            </a:r>
          </a:p>
          <a:p>
            <a:r>
              <a:rPr lang="en-US" sz="2800" dirty="0" smtClean="0">
                <a:latin typeface="Times New Roman" pitchFamily="18" charset="0"/>
                <a:cs typeface="Times New Roman" pitchFamily="18" charset="0"/>
              </a:rPr>
              <a:t>Snow </a:t>
            </a:r>
            <a:r>
              <a:rPr lang="en-US" sz="2800" dirty="0">
                <a:latin typeface="Times New Roman" pitchFamily="18" charset="0"/>
                <a:cs typeface="Times New Roman" pitchFamily="18" charset="0"/>
              </a:rPr>
              <a:t>d</a:t>
            </a:r>
            <a:r>
              <a:rPr lang="en-US" sz="2800" dirty="0" smtClean="0">
                <a:latin typeface="Times New Roman" pitchFamily="18" charset="0"/>
                <a:cs typeface="Times New Roman" pitchFamily="18" charset="0"/>
              </a:rPr>
              <a:t>ump </a:t>
            </a:r>
            <a:r>
              <a:rPr lang="en-US" sz="2800" dirty="0">
                <a:latin typeface="Times New Roman" pitchFamily="18" charset="0"/>
                <a:cs typeface="Times New Roman" pitchFamily="18" charset="0"/>
              </a:rPr>
              <a:t>l</a:t>
            </a:r>
            <a:r>
              <a:rPr lang="en-US" sz="2800" dirty="0" smtClean="0">
                <a:latin typeface="Times New Roman" pitchFamily="18" charset="0"/>
                <a:cs typeface="Times New Roman" pitchFamily="18" charset="0"/>
              </a:rPr>
              <a:t>ocations in the District: RFK; working with DGS to identify additional satellite locations</a:t>
            </a:r>
          </a:p>
        </p:txBody>
      </p:sp>
      <p:sp>
        <p:nvSpPr>
          <p:cNvPr id="2" name="Slide Number Placeholder 1"/>
          <p:cNvSpPr>
            <a:spLocks noGrp="1"/>
          </p:cNvSpPr>
          <p:nvPr>
            <p:ph type="sldNum" sz="quarter" idx="12"/>
          </p:nvPr>
        </p:nvSpPr>
        <p:spPr>
          <a:xfrm>
            <a:off x="0" y="5951810"/>
            <a:ext cx="1180945" cy="906190"/>
          </a:xfrm>
        </p:spPr>
        <p:txBody>
          <a:bodyPr/>
          <a:lstStyle/>
          <a:p>
            <a:fld id="{8DF67CDE-35A3-4D7F-929D-DE03A513C662}" type="slidenum">
              <a:rPr lang="en-US" smtClean="0"/>
              <a:pPr/>
              <a:t>37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Thank You</a:t>
            </a:r>
            <a:endParaRPr lang="en-US" b="1" dirty="0"/>
          </a:p>
        </p:txBody>
      </p:sp>
      <p:sp>
        <p:nvSpPr>
          <p:cNvPr id="7" name="Content Placeholder 6"/>
          <p:cNvSpPr>
            <a:spLocks noGrp="1"/>
          </p:cNvSpPr>
          <p:nvPr>
            <p:ph idx="1"/>
          </p:nvPr>
        </p:nvSpPr>
        <p:spPr/>
        <p:txBody>
          <a:bodyPr>
            <a:normAutofit/>
          </a:bodyPr>
          <a:lstStyle/>
          <a:p>
            <a:r>
              <a:rPr lang="en-US" sz="2800" dirty="0" smtClean="0">
                <a:latin typeface="Times New Roman" pitchFamily="18" charset="0"/>
                <a:cs typeface="Times New Roman" pitchFamily="18" charset="0"/>
              </a:rPr>
              <a:t>QUESTIONS</a:t>
            </a: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DF67CDE-35A3-4D7F-929D-DE03A513C662}" type="slidenum">
              <a:rPr lang="en-US" smtClean="0"/>
              <a:pPr/>
              <a:t>38</a:t>
            </a:fld>
            <a:endParaRPr lang="en-US" dirty="0"/>
          </a:p>
        </p:txBody>
      </p:sp>
    </p:spTree>
    <p:extLst>
      <p:ext uri="{BB962C8B-B14F-4D97-AF65-F5344CB8AC3E}">
        <p14:creationId xmlns:p14="http://schemas.microsoft.com/office/powerpoint/2010/main" val="2939536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5951810"/>
            <a:ext cx="1180945" cy="906190"/>
          </a:xfrm>
        </p:spPr>
        <p:txBody>
          <a:bodyPr/>
          <a:lstStyle/>
          <a:p>
            <a:pPr>
              <a:defRPr/>
            </a:pPr>
            <a:fld id="{8A3BC71C-E0FC-4EAD-9BEA-5878F10F30AF}" type="slidenum">
              <a:rPr lang="en-US"/>
              <a:pPr>
                <a:defRPr/>
              </a:pPr>
              <a:t>4</a:t>
            </a:fld>
            <a:endParaRPr lang="en-US" dirty="0"/>
          </a:p>
        </p:txBody>
      </p:sp>
      <p:sp>
        <p:nvSpPr>
          <p:cNvPr id="18434" name="Title 1"/>
          <p:cNvSpPr>
            <a:spLocks noGrp="1"/>
          </p:cNvSpPr>
          <p:nvPr>
            <p:ph type="title" idx="4294967295"/>
          </p:nvPr>
        </p:nvSpPr>
        <p:spPr>
          <a:xfrm>
            <a:off x="0" y="0"/>
            <a:ext cx="8839200" cy="762000"/>
          </a:xfrm>
        </p:spPr>
        <p:txBody>
          <a:bodyPr/>
          <a:lstStyle/>
          <a:p>
            <a:pPr algn="ctr"/>
            <a:r>
              <a:rPr lang="en-US" b="1" dirty="0" smtClean="0"/>
              <a:t>Snow Plan Scope</a:t>
            </a:r>
          </a:p>
        </p:txBody>
      </p:sp>
      <p:sp>
        <p:nvSpPr>
          <p:cNvPr id="18435" name="Rectangle 3"/>
          <p:cNvSpPr>
            <a:spLocks noChangeArrowheads="1"/>
          </p:cNvSpPr>
          <p:nvPr/>
        </p:nvSpPr>
        <p:spPr bwMode="auto">
          <a:xfrm>
            <a:off x="304800" y="685801"/>
            <a:ext cx="8305800" cy="6186309"/>
          </a:xfrm>
          <a:prstGeom prst="rect">
            <a:avLst/>
          </a:prstGeom>
          <a:noFill/>
          <a:ln w="9525">
            <a:noFill/>
            <a:miter lim="800000"/>
            <a:headEnd/>
            <a:tailEnd/>
          </a:ln>
        </p:spPr>
        <p:txBody>
          <a:bodyPr wrap="square">
            <a:spAutoFit/>
          </a:bodyPr>
          <a:lstStyle/>
          <a:p>
            <a:pPr lvl="1"/>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Department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Public Works (DPW)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the District </a:t>
            </a:r>
            <a:r>
              <a:rPr lang="en-US" dirty="0">
                <a:latin typeface="Times New Roman" pitchFamily="18" charset="0"/>
                <a:cs typeface="Times New Roman" pitchFamily="18" charset="0"/>
              </a:rPr>
              <a:t>Department of </a:t>
            </a:r>
            <a:r>
              <a:rPr lang="en-US" dirty="0" smtClean="0">
                <a:latin typeface="Times New Roman" pitchFamily="18" charset="0"/>
                <a:cs typeface="Times New Roman" pitchFamily="18" charset="0"/>
              </a:rPr>
              <a:t>Transportation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DDOT) </a:t>
            </a:r>
            <a:r>
              <a:rPr lang="en-US" dirty="0">
                <a:latin typeface="Times New Roman" pitchFamily="18" charset="0"/>
                <a:cs typeface="Times New Roman" pitchFamily="18" charset="0"/>
              </a:rPr>
              <a:t>jointly coordinate </a:t>
            </a:r>
            <a:r>
              <a:rPr lang="en-US" dirty="0" smtClean="0">
                <a:latin typeface="Times New Roman" pitchFamily="18" charset="0"/>
                <a:cs typeface="Times New Roman" pitchFamily="18" charset="0"/>
              </a:rPr>
              <a:t>snow </a:t>
            </a:r>
            <a:r>
              <a:rPr lang="en-US" dirty="0">
                <a:latin typeface="Times New Roman" pitchFamily="18" charset="0"/>
                <a:cs typeface="Times New Roman" pitchFamily="18" charset="0"/>
              </a:rPr>
              <a:t>and ice removal </a:t>
            </a:r>
            <a:r>
              <a:rPr lang="en-US" dirty="0" smtClean="0">
                <a:latin typeface="Times New Roman" pitchFamily="18" charset="0"/>
                <a:cs typeface="Times New Roman" pitchFamily="18" charset="0"/>
              </a:rPr>
              <a:t>from streets and bridges for </a:t>
            </a:r>
            <a:r>
              <a:rPr lang="en-US" dirty="0">
                <a:latin typeface="Times New Roman" pitchFamily="18" charset="0"/>
                <a:cs typeface="Times New Roman" pitchFamily="18" charset="0"/>
              </a:rPr>
              <a:t>the District of Columbia.   For a  full </a:t>
            </a:r>
            <a:r>
              <a:rPr lang="en-US" dirty="0" smtClean="0">
                <a:latin typeface="Times New Roman" pitchFamily="18" charset="0"/>
                <a:cs typeface="Times New Roman" pitchFamily="18" charset="0"/>
              </a:rPr>
              <a:t>deployment during a </a:t>
            </a:r>
            <a:r>
              <a:rPr lang="en-US" dirty="0">
                <a:latin typeface="Times New Roman" pitchFamily="18" charset="0"/>
                <a:cs typeface="Times New Roman" pitchFamily="18" charset="0"/>
              </a:rPr>
              <a:t>major snow/ice </a:t>
            </a:r>
            <a:r>
              <a:rPr lang="en-US" dirty="0" smtClean="0">
                <a:latin typeface="Times New Roman" pitchFamily="18" charset="0"/>
                <a:cs typeface="Times New Roman" pitchFamily="18" charset="0"/>
              </a:rPr>
              <a:t>event, </a:t>
            </a:r>
            <a:r>
              <a:rPr lang="en-US" dirty="0">
                <a:latin typeface="Times New Roman" pitchFamily="18" charset="0"/>
                <a:cs typeface="Times New Roman" pitchFamily="18" charset="0"/>
              </a:rPr>
              <a:t>the scope of operations is </a:t>
            </a:r>
            <a:r>
              <a:rPr lang="en-US" dirty="0" smtClean="0">
                <a:latin typeface="Times New Roman" pitchFamily="18" charset="0"/>
                <a:cs typeface="Times New Roman" pitchFamily="18" charset="0"/>
              </a:rPr>
              <a:t>significant, featuring 6-wheel and 10-wheel dump trucks equipped with plows  and spreaders, known as heavy plows</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and Ford F-550 dump trucks and pick-up trucks known as light plows .</a:t>
            </a:r>
            <a:endParaRPr lang="en-US" dirty="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a:p>
            <a:pPr marL="1257300" lvl="2" indent="-342900">
              <a:buFont typeface="Arial" pitchFamily="34" charset="0"/>
              <a:buAutoNum type="arabicPeriod"/>
            </a:pPr>
            <a:r>
              <a:rPr lang="en-US" dirty="0" smtClean="0">
                <a:latin typeface="Times New Roman" pitchFamily="18" charset="0"/>
                <a:cs typeface="Times New Roman" pitchFamily="18" charset="0"/>
              </a:rPr>
              <a:t>1,145 center line </a:t>
            </a:r>
            <a:r>
              <a:rPr lang="en-US" dirty="0">
                <a:latin typeface="Times New Roman" pitchFamily="18" charset="0"/>
                <a:cs typeface="Times New Roman" pitchFamily="18" charset="0"/>
              </a:rPr>
              <a:t>miles of </a:t>
            </a:r>
            <a:r>
              <a:rPr lang="en-US" dirty="0" smtClean="0">
                <a:latin typeface="Times New Roman" pitchFamily="18" charset="0"/>
                <a:cs typeface="Times New Roman" pitchFamily="18" charset="0"/>
              </a:rPr>
              <a:t>roadways and 221 DC </a:t>
            </a:r>
            <a:r>
              <a:rPr lang="en-US" dirty="0">
                <a:latin typeface="Times New Roman" pitchFamily="18" charset="0"/>
                <a:cs typeface="Times New Roman" pitchFamily="18" charset="0"/>
              </a:rPr>
              <a:t>bridges to be </a:t>
            </a:r>
            <a:r>
              <a:rPr lang="en-US" dirty="0" smtClean="0">
                <a:latin typeface="Times New Roman" pitchFamily="18" charset="0"/>
                <a:cs typeface="Times New Roman" pitchFamily="18" charset="0"/>
              </a:rPr>
              <a:t>cleared.  </a:t>
            </a:r>
            <a:endParaRPr lang="en-US" u="sng" dirty="0">
              <a:latin typeface="Times New Roman" pitchFamily="18" charset="0"/>
              <a:cs typeface="Times New Roman" pitchFamily="18" charset="0"/>
            </a:endParaRPr>
          </a:p>
          <a:p>
            <a:pPr marL="1257300" lvl="2" indent="-342900">
              <a:buFont typeface="Arial" pitchFamily="34" charset="0"/>
              <a:buAutoNum type="arabicPeriod"/>
            </a:pPr>
            <a:endParaRPr lang="en-US" dirty="0">
              <a:latin typeface="Times New Roman" pitchFamily="18" charset="0"/>
              <a:cs typeface="Times New Roman" pitchFamily="18" charset="0"/>
            </a:endParaRPr>
          </a:p>
          <a:p>
            <a:pPr marL="1257300" lvl="2" indent="-342900">
              <a:buFont typeface="Arial" pitchFamily="34" charset="0"/>
              <a:buAutoNum type="arabicPeriod"/>
            </a:pPr>
            <a:r>
              <a:rPr lang="en-US" dirty="0">
                <a:latin typeface="Times New Roman" pitchFamily="18" charset="0"/>
                <a:cs typeface="Times New Roman" pitchFamily="18" charset="0"/>
              </a:rPr>
              <a:t>Zones 1-14 = </a:t>
            </a:r>
            <a:r>
              <a:rPr lang="en-US" dirty="0" smtClean="0">
                <a:latin typeface="Times New Roman" pitchFamily="18" charset="0"/>
                <a:cs typeface="Times New Roman" pitchFamily="18" charset="0"/>
              </a:rPr>
              <a:t>71 </a:t>
            </a:r>
            <a:r>
              <a:rPr lang="en-US" dirty="0">
                <a:latin typeface="Times New Roman" pitchFamily="18" charset="0"/>
                <a:cs typeface="Times New Roman" pitchFamily="18" charset="0"/>
              </a:rPr>
              <a:t>primary and secondary routes, 82 residential </a:t>
            </a:r>
            <a:r>
              <a:rPr lang="en-US" dirty="0" smtClean="0">
                <a:latin typeface="Times New Roman" pitchFamily="18" charset="0"/>
                <a:cs typeface="Times New Roman" pitchFamily="18" charset="0"/>
              </a:rPr>
              <a:t>routes  </a:t>
            </a:r>
            <a:endParaRPr lang="en-US" dirty="0">
              <a:latin typeface="Times New Roman" pitchFamily="18" charset="0"/>
              <a:cs typeface="Times New Roman" pitchFamily="18" charset="0"/>
            </a:endParaRPr>
          </a:p>
          <a:p>
            <a:pPr marL="1714500" lvl="3" indent="-342900">
              <a:buFont typeface="Arial" pitchFamily="34" charset="0"/>
              <a:buChar char="•"/>
            </a:pPr>
            <a:r>
              <a:rPr lang="en-US" dirty="0" smtClean="0">
                <a:latin typeface="Times New Roman" pitchFamily="18" charset="0"/>
                <a:cs typeface="Times New Roman" pitchFamily="18" charset="0"/>
              </a:rPr>
              <a:t>DPW= 66 heavy plows needed for 44 heavy routes (some requiring 2 trucks)</a:t>
            </a:r>
          </a:p>
          <a:p>
            <a:pPr marL="1714500" lvl="3" indent="-342900">
              <a:buFont typeface="Arial" pitchFamily="34" charset="0"/>
              <a:buChar char="•"/>
            </a:pPr>
            <a:r>
              <a:rPr lang="en-US" dirty="0" smtClean="0">
                <a:latin typeface="Times New Roman" pitchFamily="18" charset="0"/>
                <a:cs typeface="Times New Roman" pitchFamily="18" charset="0"/>
              </a:rPr>
              <a:t>DPW</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53 </a:t>
            </a:r>
            <a:r>
              <a:rPr lang="en-US" dirty="0">
                <a:latin typeface="Times New Roman" pitchFamily="18" charset="0"/>
                <a:cs typeface="Times New Roman" pitchFamily="18" charset="0"/>
              </a:rPr>
              <a:t>l</a:t>
            </a:r>
            <a:r>
              <a:rPr lang="en-US" dirty="0" smtClean="0">
                <a:latin typeface="Times New Roman" pitchFamily="18" charset="0"/>
                <a:cs typeface="Times New Roman" pitchFamily="18" charset="0"/>
              </a:rPr>
              <a:t>ight </a:t>
            </a: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low routes </a:t>
            </a:r>
            <a:endParaRPr lang="en-US" dirty="0">
              <a:latin typeface="Times New Roman" pitchFamily="18" charset="0"/>
              <a:cs typeface="Times New Roman" pitchFamily="18" charset="0"/>
            </a:endParaRPr>
          </a:p>
          <a:p>
            <a:pPr marL="1714500" lvl="3" indent="-342900">
              <a:buFont typeface="Arial" pitchFamily="34" charset="0"/>
              <a:buChar char="•"/>
            </a:pPr>
            <a:r>
              <a:rPr lang="en-US" dirty="0">
                <a:latin typeface="Times New Roman" pitchFamily="18" charset="0"/>
                <a:cs typeface="Times New Roman" pitchFamily="18" charset="0"/>
              </a:rPr>
              <a:t>DDOT= </a:t>
            </a:r>
            <a:r>
              <a:rPr lang="en-US" dirty="0" smtClean="0">
                <a:latin typeface="Times New Roman" pitchFamily="18" charset="0"/>
                <a:cs typeface="Times New Roman" pitchFamily="18" charset="0"/>
              </a:rPr>
              <a:t>40 </a:t>
            </a:r>
            <a:r>
              <a:rPr lang="en-US" dirty="0">
                <a:latin typeface="Times New Roman" pitchFamily="18" charset="0"/>
                <a:cs typeface="Times New Roman" pitchFamily="18" charset="0"/>
              </a:rPr>
              <a:t>h</a:t>
            </a:r>
            <a:r>
              <a:rPr lang="en-US" dirty="0" smtClean="0">
                <a:latin typeface="Times New Roman" pitchFamily="18" charset="0"/>
                <a:cs typeface="Times New Roman" pitchFamily="18" charset="0"/>
              </a:rPr>
              <a:t>eavy plows </a:t>
            </a:r>
            <a:r>
              <a:rPr lang="en-US" dirty="0">
                <a:latin typeface="Times New Roman" pitchFamily="18" charset="0"/>
                <a:cs typeface="Times New Roman" pitchFamily="18" charset="0"/>
              </a:rPr>
              <a:t>needed for </a:t>
            </a:r>
            <a:r>
              <a:rPr lang="en-US" dirty="0" smtClean="0">
                <a:latin typeface="Times New Roman" pitchFamily="18" charset="0"/>
                <a:cs typeface="Times New Roman" pitchFamily="18" charset="0"/>
              </a:rPr>
              <a:t>27 </a:t>
            </a:r>
            <a:r>
              <a:rPr lang="en-US" dirty="0">
                <a:latin typeface="Times New Roman" pitchFamily="18" charset="0"/>
                <a:cs typeface="Times New Roman" pitchFamily="18" charset="0"/>
              </a:rPr>
              <a:t>heavy routes (some requiring 2 trucks)</a:t>
            </a:r>
          </a:p>
          <a:p>
            <a:pPr marL="1714500" lvl="3" indent="-342900">
              <a:buFont typeface="Arial" pitchFamily="34" charset="0"/>
              <a:buChar char="•"/>
            </a:pPr>
            <a:r>
              <a:rPr lang="en-US" dirty="0" smtClean="0">
                <a:latin typeface="Times New Roman" pitchFamily="18" charset="0"/>
                <a:cs typeface="Times New Roman" pitchFamily="18" charset="0"/>
              </a:rPr>
              <a:t>DDOT= </a:t>
            </a:r>
            <a:r>
              <a:rPr lang="en-US" dirty="0">
                <a:latin typeface="Times New Roman" pitchFamily="18" charset="0"/>
                <a:cs typeface="Times New Roman" pitchFamily="18" charset="0"/>
              </a:rPr>
              <a:t>29 l</a:t>
            </a:r>
            <a:r>
              <a:rPr lang="en-US" dirty="0" smtClean="0">
                <a:latin typeface="Times New Roman" pitchFamily="18" charset="0"/>
                <a:cs typeface="Times New Roman" pitchFamily="18" charset="0"/>
              </a:rPr>
              <a:t>ight </a:t>
            </a: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low routes</a:t>
            </a:r>
            <a:endParaRPr lang="en-US" dirty="0">
              <a:latin typeface="Times New Roman" pitchFamily="18" charset="0"/>
              <a:cs typeface="Times New Roman" pitchFamily="18" charset="0"/>
            </a:endParaRPr>
          </a:p>
          <a:p>
            <a:pPr marL="1714500" lvl="3" indent="-342900">
              <a:buFont typeface="Arial" pitchFamily="34" charset="0"/>
              <a:buChar char="•"/>
            </a:pPr>
            <a:endParaRPr lang="en-US" dirty="0">
              <a:latin typeface="Times New Roman" pitchFamily="18" charset="0"/>
              <a:cs typeface="Times New Roman" pitchFamily="18" charset="0"/>
            </a:endParaRPr>
          </a:p>
          <a:p>
            <a:pPr marL="1257300" lvl="2" indent="-342900">
              <a:buFont typeface="Arial" pitchFamily="34" charset="0"/>
              <a:buAutoNum type="arabicPeriod"/>
            </a:pPr>
            <a:r>
              <a:rPr lang="en-US" dirty="0">
                <a:latin typeface="Times New Roman" pitchFamily="18" charset="0"/>
                <a:cs typeface="Times New Roman" pitchFamily="18" charset="0"/>
              </a:rPr>
              <a:t>Contract Plow Program supplements our municipal trucks for snow events over 6 inches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1714500" lvl="3" indent="-342900">
              <a:buFont typeface="Arial" pitchFamily="34" charset="0"/>
              <a:buChar char="•"/>
            </a:pPr>
            <a:r>
              <a:rPr lang="en-US" dirty="0" smtClean="0">
                <a:latin typeface="Times New Roman" pitchFamily="18" charset="0"/>
                <a:cs typeface="Times New Roman" pitchFamily="18" charset="0"/>
              </a:rPr>
              <a:t>Smaller companies with trucks</a:t>
            </a:r>
          </a:p>
          <a:p>
            <a:pPr marL="1714500" lvl="3" indent="-342900">
              <a:buFont typeface="Arial" pitchFamily="34" charset="0"/>
              <a:buChar char="•"/>
            </a:pPr>
            <a:r>
              <a:rPr lang="en-US" dirty="0" smtClean="0">
                <a:latin typeface="Times New Roman" pitchFamily="18" charset="0"/>
                <a:cs typeface="Times New Roman" pitchFamily="18" charset="0"/>
              </a:rPr>
              <a:t>District-owned plows/contractor-owned plows also in plan</a:t>
            </a:r>
            <a:endParaRPr lang="en-US" dirty="0">
              <a:latin typeface="Times New Roman" pitchFamily="18" charset="0"/>
              <a:cs typeface="Times New Roman" pitchFamily="18" charset="0"/>
            </a:endParaRPr>
          </a:p>
          <a:p>
            <a:pPr marL="1257300" lvl="2" indent="-342900">
              <a:buFont typeface="Arial" pitchFamily="34" charset="0"/>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99672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1"/>
            <a:ext cx="7125113" cy="609600"/>
          </a:xfrm>
        </p:spPr>
        <p:txBody>
          <a:bodyPr>
            <a:normAutofit/>
          </a:bodyPr>
          <a:lstStyle/>
          <a:p>
            <a:pPr algn="ctr"/>
            <a:r>
              <a:rPr lang="en-US" b="1" dirty="0" smtClean="0"/>
              <a:t>Snow Plan Scope	</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Department of General Services – Slide </a:t>
            </a:r>
            <a:fld id="{1696699A-343B-44C6-949F-14BA7AF0F243}" type="slidenum">
              <a:rPr lang="en-US" smtClean="0"/>
              <a:pPr/>
              <a:t>5</a:t>
            </a:fld>
            <a:endParaRPr lang="en-US" dirty="0"/>
          </a:p>
        </p:txBody>
      </p:sp>
      <p:sp>
        <p:nvSpPr>
          <p:cNvPr id="3" name="Content Placeholder 2"/>
          <p:cNvSpPr>
            <a:spLocks noGrp="1"/>
          </p:cNvSpPr>
          <p:nvPr>
            <p:ph sz="quarter" idx="1"/>
          </p:nvPr>
        </p:nvSpPr>
        <p:spPr>
          <a:xfrm>
            <a:off x="381000" y="1143000"/>
            <a:ext cx="8305800" cy="4876800"/>
          </a:xfrm>
        </p:spPr>
        <p:txBody>
          <a:bodyPr>
            <a:noAutofit/>
          </a:bodyPr>
          <a:lstStyle/>
          <a:p>
            <a:pPr indent="0">
              <a:buNone/>
            </a:pPr>
            <a:r>
              <a:rPr lang="en-US" sz="2400" dirty="0" smtClean="0">
                <a:latin typeface="Times New Roman" pitchFamily="18" charset="0"/>
                <a:ea typeface="Tahoma" pitchFamily="34" charset="0"/>
                <a:cs typeface="Times New Roman" pitchFamily="18" charset="0"/>
              </a:rPr>
              <a:t>The Department of General Services (DGS) will coordinate snow and ice removal for District facilities. For a full deployment during a major snow/ice event the scope of operation is significant.</a:t>
            </a:r>
          </a:p>
          <a:p>
            <a:pPr>
              <a:buNone/>
            </a:pPr>
            <a:r>
              <a:rPr lang="en-US" sz="2400" dirty="0" smtClean="0">
                <a:latin typeface="Times New Roman" pitchFamily="18" charset="0"/>
                <a:ea typeface="Tahoma" pitchFamily="34" charset="0"/>
                <a:cs typeface="Times New Roman" pitchFamily="18" charset="0"/>
              </a:rPr>
              <a:t>Snow removal</a:t>
            </a:r>
          </a:p>
          <a:p>
            <a:r>
              <a:rPr lang="en-US" sz="2400" dirty="0" smtClean="0">
                <a:latin typeface="Times New Roman" pitchFamily="18" charset="0"/>
                <a:ea typeface="Tahoma" pitchFamily="34" charset="0"/>
                <a:cs typeface="Times New Roman" pitchFamily="18" charset="0"/>
              </a:rPr>
              <a:t>160  DCPS schools and administrative properties</a:t>
            </a:r>
          </a:p>
          <a:p>
            <a:r>
              <a:rPr lang="en-US" sz="2400" dirty="0" smtClean="0">
                <a:latin typeface="Times New Roman" pitchFamily="18" charset="0"/>
                <a:ea typeface="Tahoma" pitchFamily="34" charset="0"/>
                <a:cs typeface="Times New Roman" pitchFamily="18" charset="0"/>
              </a:rPr>
              <a:t>72 Public safety facilities (MPD and FEMS)</a:t>
            </a:r>
          </a:p>
          <a:p>
            <a:r>
              <a:rPr lang="en-US" sz="2400" dirty="0" smtClean="0">
                <a:latin typeface="Times New Roman" pitchFamily="18" charset="0"/>
                <a:ea typeface="Tahoma" pitchFamily="34" charset="0"/>
                <a:cs typeface="Times New Roman" pitchFamily="18" charset="0"/>
              </a:rPr>
              <a:t>199 District municipal facilities and shelters</a:t>
            </a:r>
          </a:p>
          <a:p>
            <a:r>
              <a:rPr lang="en-US" sz="2400" dirty="0" smtClean="0">
                <a:latin typeface="Times New Roman" pitchFamily="18" charset="0"/>
                <a:ea typeface="Tahoma" pitchFamily="34" charset="0"/>
                <a:cs typeface="Times New Roman" pitchFamily="18" charset="0"/>
              </a:rPr>
              <a:t>379 Parks and Recreation properties </a:t>
            </a:r>
          </a:p>
          <a:p>
            <a:r>
              <a:rPr lang="en-US" sz="2400" dirty="0" smtClean="0">
                <a:latin typeface="Times New Roman" pitchFamily="18" charset="0"/>
                <a:ea typeface="Tahoma" pitchFamily="34" charset="0"/>
                <a:cs typeface="Times New Roman" pitchFamily="18" charset="0"/>
              </a:rPr>
              <a:t>49 DMPED properties including vacant properties </a:t>
            </a:r>
          </a:p>
          <a:p>
            <a:pPr>
              <a:buNone/>
            </a:pPr>
            <a:r>
              <a:rPr lang="en-US" sz="2400" dirty="0" smtClean="0">
                <a:latin typeface="Times New Roman" pitchFamily="18" charset="0"/>
                <a:ea typeface="Tahoma" pitchFamily="34" charset="0"/>
                <a:cs typeface="Times New Roman" pitchFamily="18" charset="0"/>
              </a:rPr>
              <a:t>   Total of 859 properties</a:t>
            </a:r>
          </a:p>
          <a:p>
            <a:pPr>
              <a:buNone/>
            </a:pPr>
            <a:endParaRPr lang="en-US" sz="2400" dirty="0" smtClean="0"/>
          </a:p>
        </p:txBody>
      </p:sp>
    </p:spTree>
    <p:extLst>
      <p:ext uri="{BB962C8B-B14F-4D97-AF65-F5344CB8AC3E}">
        <p14:creationId xmlns:p14="http://schemas.microsoft.com/office/powerpoint/2010/main" val="38440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District Bridge Sidewalks/Bus Shelters</a:t>
            </a:r>
            <a:endParaRPr lang="en-US" b="1" dirty="0"/>
          </a:p>
        </p:txBody>
      </p:sp>
      <p:sp>
        <p:nvSpPr>
          <p:cNvPr id="3" name="Vertical Text Placeholder 2"/>
          <p:cNvSpPr>
            <a:spLocks noGrp="1"/>
          </p:cNvSpPr>
          <p:nvPr>
            <p:ph idx="1"/>
          </p:nvPr>
        </p:nvSpPr>
        <p:spPr>
          <a:xfrm>
            <a:off x="533400" y="1752600"/>
            <a:ext cx="7696200" cy="4572000"/>
          </a:xfrm>
        </p:spPr>
        <p:txBody>
          <a:bodyPr>
            <a:normAutofit fontScale="85000" lnSpcReduction="20000"/>
          </a:bodyPr>
          <a:lstStyle/>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DPW and DDOT crews clear District-owned bridge sidewalks (3 DPW 3-person crews; 2 DDOT 3-person crews)</a:t>
            </a:r>
          </a:p>
          <a:p>
            <a:r>
              <a:rPr lang="en-US" sz="2600" dirty="0" smtClean="0">
                <a:latin typeface="Times New Roman" pitchFamily="18" charset="0"/>
                <a:cs typeface="Times New Roman" pitchFamily="18" charset="0"/>
              </a:rPr>
              <a:t>Department of Corrections crews assist with critical sidewalk</a:t>
            </a:r>
            <a:r>
              <a:rPr lang="en-US" sz="2600" dirty="0" smtClean="0">
                <a:solidFill>
                  <a:srgbClr val="FF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clearing (1-2 crews of 4-5 people)</a:t>
            </a:r>
          </a:p>
          <a:p>
            <a:r>
              <a:rPr lang="en-US" sz="2600" dirty="0" smtClean="0">
                <a:latin typeface="Times New Roman" pitchFamily="18" charset="0"/>
                <a:cs typeface="Times New Roman" pitchFamily="18" charset="0"/>
              </a:rPr>
              <a:t>More than 740 bus shelters are cleared by Clear Channel </a:t>
            </a:r>
          </a:p>
          <a:p>
            <a:r>
              <a:rPr lang="en-US" sz="2600" dirty="0" smtClean="0">
                <a:latin typeface="Times New Roman" pitchFamily="18" charset="0"/>
                <a:cs typeface="Times New Roman" pitchFamily="18" charset="0"/>
              </a:rPr>
              <a:t>Closer communication with National Park Service to coordinate sidewalk responses on specific NPS properties</a:t>
            </a:r>
          </a:p>
          <a:p>
            <a:r>
              <a:rPr lang="en-US" sz="2600" dirty="0" smtClean="0">
                <a:latin typeface="Times New Roman" pitchFamily="18" charset="0"/>
                <a:cs typeface="Times New Roman" pitchFamily="18" charset="0"/>
              </a:rPr>
              <a:t>DGS and DCPS crews clear sidewalks around District facilities and public schools</a:t>
            </a:r>
          </a:p>
          <a:p>
            <a:r>
              <a:rPr lang="en-US" sz="2600" dirty="0" smtClean="0">
                <a:latin typeface="Times New Roman" pitchFamily="18" charset="0"/>
                <a:cs typeface="Times New Roman" pitchFamily="18" charset="0"/>
              </a:rPr>
              <a:t>Close coordination with all BIDs on clearing sidewalks and curb cuts</a:t>
            </a:r>
          </a:p>
          <a:p>
            <a:endParaRPr lang="en-US" sz="2000" dirty="0" smtClean="0">
              <a:latin typeface="Times New Roman" pitchFamily="18" charset="0"/>
              <a:cs typeface="Times New Roman" pitchFamily="18"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a:xfrm>
            <a:off x="152400" y="5951810"/>
            <a:ext cx="1028545" cy="829990"/>
          </a:xfrm>
        </p:spPr>
        <p:txBody>
          <a:bodyPr/>
          <a:lstStyle/>
          <a:p>
            <a:fld id="{8DF67CDE-35A3-4D7F-929D-DE03A513C662}" type="slidenum">
              <a:rPr lang="en-US" smtClean="0"/>
              <a:pPr/>
              <a:t>6</a:t>
            </a:fld>
            <a:endParaRPr lang="en-US" dirty="0"/>
          </a:p>
        </p:txBody>
      </p:sp>
    </p:spTree>
    <p:extLst>
      <p:ext uri="{BB962C8B-B14F-4D97-AF65-F5344CB8AC3E}">
        <p14:creationId xmlns:p14="http://schemas.microsoft.com/office/powerpoint/2010/main" val="1713192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25"/>
          <p:cNvSpPr>
            <a:spLocks noGrp="1"/>
          </p:cNvSpPr>
          <p:nvPr>
            <p:ph type="title"/>
          </p:nvPr>
        </p:nvSpPr>
        <p:spPr>
          <a:xfrm>
            <a:off x="924510" y="1"/>
            <a:ext cx="7772400" cy="685800"/>
          </a:xfrm>
        </p:spPr>
        <p:txBody>
          <a:bodyPr/>
          <a:lstStyle/>
          <a:p>
            <a:pPr algn="ctr"/>
            <a:r>
              <a:rPr lang="en-US" b="1" dirty="0" smtClean="0"/>
              <a:t>Snow Command Structure</a:t>
            </a:r>
          </a:p>
        </p:txBody>
      </p:sp>
      <p:sp>
        <p:nvSpPr>
          <p:cNvPr id="4" name="Slide Number Placeholder 3"/>
          <p:cNvSpPr>
            <a:spLocks noGrp="1"/>
          </p:cNvSpPr>
          <p:nvPr>
            <p:ph type="sldNum" sz="quarter" idx="12"/>
          </p:nvPr>
        </p:nvSpPr>
        <p:spPr/>
        <p:txBody>
          <a:bodyPr/>
          <a:lstStyle/>
          <a:p>
            <a:fld id="{8DF67CDE-35A3-4D7F-929D-DE03A513C662}" type="slidenum">
              <a:rPr lang="en-US" smtClean="0">
                <a:solidFill>
                  <a:prstClr val="white">
                    <a:tint val="75000"/>
                  </a:prstClr>
                </a:solidFill>
              </a:rPr>
              <a:pPr/>
              <a:t>7</a:t>
            </a:fld>
            <a:endParaRPr lang="en-US" dirty="0">
              <a:solidFill>
                <a:prstClr val="white">
                  <a:tint val="75000"/>
                </a:prstClr>
              </a:solidFill>
            </a:endParaRPr>
          </a:p>
        </p:txBody>
      </p:sp>
      <p:sp>
        <p:nvSpPr>
          <p:cNvPr id="232452" name="Text Box 4"/>
          <p:cNvSpPr txBox="1">
            <a:spLocks noChangeArrowheads="1"/>
          </p:cNvSpPr>
          <p:nvPr/>
        </p:nvSpPr>
        <p:spPr bwMode="auto">
          <a:xfrm>
            <a:off x="1812925" y="1901825"/>
            <a:ext cx="5840413" cy="708025"/>
          </a:xfrm>
          <a:prstGeom prst="rect">
            <a:avLst/>
          </a:prstGeom>
          <a:noFill/>
          <a:ln w="9525">
            <a:noFill/>
            <a:miter lim="800000"/>
            <a:headEnd/>
            <a:tailEnd/>
          </a:ln>
          <a:effectLst/>
        </p:spPr>
        <p:txBody>
          <a:bodyPr>
            <a:spAutoFit/>
          </a:bodyPr>
          <a:lstStyle/>
          <a:p>
            <a:pPr marL="742950" indent="-285750">
              <a:defRPr/>
            </a:pPr>
            <a:endParaRPr lang="en-US" sz="4000" dirty="0">
              <a:solidFill>
                <a:prstClr val="white"/>
              </a:solidFill>
              <a:effectLst>
                <a:outerShdw blurRad="38100" dist="38100" dir="2700000" algn="tl">
                  <a:srgbClr val="C0C0C0"/>
                </a:outerShdw>
              </a:effectLst>
              <a:latin typeface="Arial" charset="0"/>
            </a:endParaRPr>
          </a:p>
        </p:txBody>
      </p:sp>
      <p:grpSp>
        <p:nvGrpSpPr>
          <p:cNvPr id="2" name="Group 4"/>
          <p:cNvGrpSpPr>
            <a:grpSpLocks noChangeAspect="1"/>
          </p:cNvGrpSpPr>
          <p:nvPr/>
        </p:nvGrpSpPr>
        <p:grpSpPr bwMode="auto">
          <a:xfrm>
            <a:off x="152400" y="925868"/>
            <a:ext cx="7989650" cy="5751954"/>
            <a:chOff x="864" y="768"/>
            <a:chExt cx="3888" cy="3095"/>
          </a:xfrm>
        </p:grpSpPr>
        <p:sp>
          <p:nvSpPr>
            <p:cNvPr id="38927" name="AutoShape 3"/>
            <p:cNvSpPr>
              <a:spLocks noChangeAspect="1" noChangeArrowheads="1" noTextEdit="1"/>
            </p:cNvSpPr>
            <p:nvPr/>
          </p:nvSpPr>
          <p:spPr bwMode="auto">
            <a:xfrm>
              <a:off x="864" y="768"/>
              <a:ext cx="3888" cy="3095"/>
            </a:xfrm>
            <a:prstGeom prst="rect">
              <a:avLst/>
            </a:prstGeom>
            <a:noFill/>
            <a:ln w="9525">
              <a:noFill/>
              <a:miter lim="800000"/>
              <a:headEnd/>
              <a:tailEnd/>
            </a:ln>
          </p:spPr>
          <p:txBody>
            <a:bodyPr/>
            <a:lstStyle/>
            <a:p>
              <a:endParaRPr lang="en-US" dirty="0">
                <a:solidFill>
                  <a:prstClr val="white"/>
                </a:solidFill>
              </a:endParaRPr>
            </a:p>
          </p:txBody>
        </p:sp>
        <p:grpSp>
          <p:nvGrpSpPr>
            <p:cNvPr id="3" name="Group 205"/>
            <p:cNvGrpSpPr>
              <a:grpSpLocks/>
            </p:cNvGrpSpPr>
            <p:nvPr/>
          </p:nvGrpSpPr>
          <p:grpSpPr bwMode="auto">
            <a:xfrm>
              <a:off x="949" y="778"/>
              <a:ext cx="3790" cy="2991"/>
              <a:chOff x="949" y="778"/>
              <a:chExt cx="3790" cy="2991"/>
            </a:xfrm>
          </p:grpSpPr>
          <p:sp>
            <p:nvSpPr>
              <p:cNvPr id="38952" name="Rectangle 8"/>
              <p:cNvSpPr>
                <a:spLocks noChangeArrowheads="1"/>
              </p:cNvSpPr>
              <p:nvPr/>
            </p:nvSpPr>
            <p:spPr bwMode="auto">
              <a:xfrm>
                <a:off x="2617" y="1235"/>
                <a:ext cx="909" cy="379"/>
              </a:xfrm>
              <a:prstGeom prst="rect">
                <a:avLst/>
              </a:prstGeom>
              <a:solidFill>
                <a:srgbClr val="CC99FF"/>
              </a:solidFill>
              <a:ln w="9525">
                <a:noFill/>
                <a:miter lim="800000"/>
                <a:headEnd/>
                <a:tailEnd/>
              </a:ln>
            </p:spPr>
            <p:txBody>
              <a:bodyPr/>
              <a:lstStyle/>
              <a:p>
                <a:endParaRPr lang="en-US" sz="1400" dirty="0">
                  <a:solidFill>
                    <a:prstClr val="white"/>
                  </a:solidFill>
                </a:endParaRPr>
              </a:p>
            </p:txBody>
          </p:sp>
          <p:sp>
            <p:nvSpPr>
              <p:cNvPr id="38953" name="Rectangle 9"/>
              <p:cNvSpPr>
                <a:spLocks noChangeArrowheads="1"/>
              </p:cNvSpPr>
              <p:nvPr/>
            </p:nvSpPr>
            <p:spPr bwMode="auto">
              <a:xfrm>
                <a:off x="2617" y="1235"/>
                <a:ext cx="909" cy="379"/>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55" name="Rectangle 11"/>
              <p:cNvSpPr>
                <a:spLocks noChangeArrowheads="1"/>
              </p:cNvSpPr>
              <p:nvPr/>
            </p:nvSpPr>
            <p:spPr bwMode="auto">
              <a:xfrm>
                <a:off x="2753" y="1322"/>
                <a:ext cx="678"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Robert</a:t>
                </a:r>
                <a:r>
                  <a:rPr lang="en-US" sz="1100" b="1" dirty="0">
                    <a:solidFill>
                      <a:srgbClr val="000000"/>
                    </a:solidFill>
                  </a:rPr>
                  <a:t> </a:t>
                </a:r>
                <a:r>
                  <a:rPr lang="en-US" sz="1400" b="1" dirty="0">
                    <a:solidFill>
                      <a:srgbClr val="000000"/>
                    </a:solidFill>
                  </a:rPr>
                  <a:t>Marsili</a:t>
                </a:r>
                <a:endParaRPr lang="en-US" sz="1400" dirty="0">
                  <a:solidFill>
                    <a:prstClr val="white"/>
                  </a:solidFill>
                </a:endParaRPr>
              </a:p>
            </p:txBody>
          </p:sp>
          <p:sp>
            <p:nvSpPr>
              <p:cNvPr id="38956" name="Rectangle 12"/>
              <p:cNvSpPr>
                <a:spLocks noChangeArrowheads="1"/>
              </p:cNvSpPr>
              <p:nvPr/>
            </p:nvSpPr>
            <p:spPr bwMode="auto">
              <a:xfrm>
                <a:off x="2637" y="1423"/>
                <a:ext cx="875"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Snow</a:t>
                </a:r>
                <a:r>
                  <a:rPr lang="en-US" sz="1100" b="1" dirty="0">
                    <a:solidFill>
                      <a:srgbClr val="000000"/>
                    </a:solidFill>
                  </a:rPr>
                  <a:t> </a:t>
                </a:r>
                <a:r>
                  <a:rPr lang="en-US" sz="1400" b="1" dirty="0">
                    <a:solidFill>
                      <a:srgbClr val="000000"/>
                    </a:solidFill>
                  </a:rPr>
                  <a:t>Coordinator</a:t>
                </a:r>
                <a:endParaRPr lang="en-US" sz="1400" dirty="0">
                  <a:solidFill>
                    <a:prstClr val="white"/>
                  </a:solidFill>
                </a:endParaRPr>
              </a:p>
            </p:txBody>
          </p:sp>
          <p:sp>
            <p:nvSpPr>
              <p:cNvPr id="38957" name="Rectangle 13"/>
              <p:cNvSpPr>
                <a:spLocks noChangeArrowheads="1"/>
              </p:cNvSpPr>
              <p:nvPr/>
            </p:nvSpPr>
            <p:spPr bwMode="auto">
              <a:xfrm>
                <a:off x="4132" y="2637"/>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8958" name="Rectangle 14"/>
              <p:cNvSpPr>
                <a:spLocks noChangeArrowheads="1"/>
              </p:cNvSpPr>
              <p:nvPr/>
            </p:nvSpPr>
            <p:spPr bwMode="auto">
              <a:xfrm>
                <a:off x="4132" y="2637"/>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59" name="Rectangle 15"/>
              <p:cNvSpPr>
                <a:spLocks noChangeArrowheads="1"/>
              </p:cNvSpPr>
              <p:nvPr/>
            </p:nvSpPr>
            <p:spPr bwMode="auto">
              <a:xfrm>
                <a:off x="4216" y="2650"/>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8960" name="Rectangle 16"/>
              <p:cNvSpPr>
                <a:spLocks noChangeArrowheads="1"/>
              </p:cNvSpPr>
              <p:nvPr/>
            </p:nvSpPr>
            <p:spPr bwMode="auto">
              <a:xfrm>
                <a:off x="4177" y="2728"/>
                <a:ext cx="495" cy="117"/>
              </a:xfrm>
              <a:prstGeom prst="rect">
                <a:avLst/>
              </a:prstGeom>
              <a:noFill/>
              <a:ln w="9525">
                <a:noFill/>
                <a:miter lim="800000"/>
                <a:headEnd/>
                <a:tailEnd/>
              </a:ln>
            </p:spPr>
            <p:txBody>
              <a:bodyPr wrap="none" lIns="0" tIns="0" rIns="0" bIns="0">
                <a:spAutoFit/>
              </a:bodyPr>
              <a:lstStyle/>
              <a:p>
                <a:r>
                  <a:rPr lang="en-US" sz="900" b="1" dirty="0">
                    <a:solidFill>
                      <a:srgbClr val="000000"/>
                    </a:solidFill>
                  </a:rPr>
                  <a:t>      </a:t>
                </a:r>
                <a:r>
                  <a:rPr lang="en-US" sz="1400" b="1" dirty="0">
                    <a:solidFill>
                      <a:srgbClr val="000000"/>
                    </a:solidFill>
                  </a:rPr>
                  <a:t>Finance</a:t>
                </a:r>
                <a:endParaRPr lang="en-US" sz="1400" dirty="0">
                  <a:solidFill>
                    <a:prstClr val="white"/>
                  </a:solidFill>
                </a:endParaRPr>
              </a:p>
            </p:txBody>
          </p:sp>
          <p:sp>
            <p:nvSpPr>
              <p:cNvPr id="38961" name="Rectangle 17"/>
              <p:cNvSpPr>
                <a:spLocks noChangeArrowheads="1"/>
              </p:cNvSpPr>
              <p:nvPr/>
            </p:nvSpPr>
            <p:spPr bwMode="auto">
              <a:xfrm>
                <a:off x="4451" y="2741"/>
                <a:ext cx="0" cy="150"/>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8962" name="Rectangle 18"/>
              <p:cNvSpPr>
                <a:spLocks noChangeArrowheads="1"/>
              </p:cNvSpPr>
              <p:nvPr/>
            </p:nvSpPr>
            <p:spPr bwMode="auto">
              <a:xfrm>
                <a:off x="4472" y="2741"/>
                <a:ext cx="19" cy="75"/>
              </a:xfrm>
              <a:prstGeom prst="rect">
                <a:avLst/>
              </a:prstGeom>
              <a:noFill/>
              <a:ln w="9525">
                <a:noFill/>
                <a:miter lim="800000"/>
                <a:headEnd/>
                <a:tailEnd/>
              </a:ln>
            </p:spPr>
            <p:txBody>
              <a:bodyPr wrap="none" lIns="0" tIns="0" rIns="0" bIns="0">
                <a:spAutoFit/>
              </a:bodyPr>
              <a:lstStyle/>
              <a:p>
                <a:r>
                  <a:rPr lang="en-US" sz="900" b="1" dirty="0">
                    <a:solidFill>
                      <a:srgbClr val="000000"/>
                    </a:solidFill>
                  </a:rPr>
                  <a:t> </a:t>
                </a:r>
                <a:endParaRPr lang="en-US" sz="900" dirty="0">
                  <a:solidFill>
                    <a:prstClr val="white"/>
                  </a:solidFill>
                </a:endParaRPr>
              </a:p>
            </p:txBody>
          </p:sp>
          <p:sp>
            <p:nvSpPr>
              <p:cNvPr id="38963" name="Rectangle 19"/>
              <p:cNvSpPr>
                <a:spLocks noChangeArrowheads="1"/>
              </p:cNvSpPr>
              <p:nvPr/>
            </p:nvSpPr>
            <p:spPr bwMode="auto">
              <a:xfrm>
                <a:off x="4341" y="2831"/>
                <a:ext cx="0" cy="150"/>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8964" name="Rectangle 20"/>
              <p:cNvSpPr>
                <a:spLocks noChangeArrowheads="1"/>
              </p:cNvSpPr>
              <p:nvPr/>
            </p:nvSpPr>
            <p:spPr bwMode="auto">
              <a:xfrm>
                <a:off x="4132" y="3016"/>
                <a:ext cx="10" cy="304"/>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8965" name="Rectangle 21"/>
              <p:cNvSpPr>
                <a:spLocks noChangeArrowheads="1"/>
              </p:cNvSpPr>
              <p:nvPr/>
            </p:nvSpPr>
            <p:spPr bwMode="auto">
              <a:xfrm>
                <a:off x="4142" y="3016"/>
                <a:ext cx="13" cy="304"/>
              </a:xfrm>
              <a:prstGeom prst="rect">
                <a:avLst/>
              </a:prstGeom>
              <a:solidFill>
                <a:srgbClr val="CC9BFF"/>
              </a:solidFill>
              <a:ln w="9525">
                <a:noFill/>
                <a:miter lim="800000"/>
                <a:headEnd/>
                <a:tailEnd/>
              </a:ln>
            </p:spPr>
            <p:txBody>
              <a:bodyPr/>
              <a:lstStyle/>
              <a:p>
                <a:endParaRPr lang="en-US" dirty="0">
                  <a:solidFill>
                    <a:prstClr val="white"/>
                  </a:solidFill>
                </a:endParaRPr>
              </a:p>
            </p:txBody>
          </p:sp>
          <p:sp>
            <p:nvSpPr>
              <p:cNvPr id="38966" name="Rectangle 22"/>
              <p:cNvSpPr>
                <a:spLocks noChangeArrowheads="1"/>
              </p:cNvSpPr>
              <p:nvPr/>
            </p:nvSpPr>
            <p:spPr bwMode="auto">
              <a:xfrm>
                <a:off x="4155" y="3016"/>
                <a:ext cx="12" cy="304"/>
              </a:xfrm>
              <a:prstGeom prst="rect">
                <a:avLst/>
              </a:prstGeom>
              <a:solidFill>
                <a:srgbClr val="CC9DFF"/>
              </a:solidFill>
              <a:ln w="9525">
                <a:noFill/>
                <a:miter lim="800000"/>
                <a:headEnd/>
                <a:tailEnd/>
              </a:ln>
            </p:spPr>
            <p:txBody>
              <a:bodyPr/>
              <a:lstStyle/>
              <a:p>
                <a:endParaRPr lang="en-US" dirty="0">
                  <a:solidFill>
                    <a:prstClr val="white"/>
                  </a:solidFill>
                </a:endParaRPr>
              </a:p>
            </p:txBody>
          </p:sp>
          <p:sp>
            <p:nvSpPr>
              <p:cNvPr id="38967" name="Rectangle 23"/>
              <p:cNvSpPr>
                <a:spLocks noChangeArrowheads="1"/>
              </p:cNvSpPr>
              <p:nvPr/>
            </p:nvSpPr>
            <p:spPr bwMode="auto">
              <a:xfrm>
                <a:off x="4167" y="3016"/>
                <a:ext cx="12" cy="304"/>
              </a:xfrm>
              <a:prstGeom prst="rect">
                <a:avLst/>
              </a:prstGeom>
              <a:solidFill>
                <a:srgbClr val="CC9FFF"/>
              </a:solidFill>
              <a:ln w="9525">
                <a:noFill/>
                <a:miter lim="800000"/>
                <a:headEnd/>
                <a:tailEnd/>
              </a:ln>
            </p:spPr>
            <p:txBody>
              <a:bodyPr/>
              <a:lstStyle/>
              <a:p>
                <a:endParaRPr lang="en-US" dirty="0">
                  <a:solidFill>
                    <a:prstClr val="white"/>
                  </a:solidFill>
                </a:endParaRPr>
              </a:p>
            </p:txBody>
          </p:sp>
          <p:sp>
            <p:nvSpPr>
              <p:cNvPr id="38968" name="Rectangle 24"/>
              <p:cNvSpPr>
                <a:spLocks noChangeArrowheads="1"/>
              </p:cNvSpPr>
              <p:nvPr/>
            </p:nvSpPr>
            <p:spPr bwMode="auto">
              <a:xfrm>
                <a:off x="4179" y="3016"/>
                <a:ext cx="10" cy="304"/>
              </a:xfrm>
              <a:prstGeom prst="rect">
                <a:avLst/>
              </a:prstGeom>
              <a:solidFill>
                <a:srgbClr val="CCA1FF"/>
              </a:solidFill>
              <a:ln w="9525">
                <a:noFill/>
                <a:miter lim="800000"/>
                <a:headEnd/>
                <a:tailEnd/>
              </a:ln>
            </p:spPr>
            <p:txBody>
              <a:bodyPr/>
              <a:lstStyle/>
              <a:p>
                <a:endParaRPr lang="en-US" dirty="0">
                  <a:solidFill>
                    <a:prstClr val="white"/>
                  </a:solidFill>
                </a:endParaRPr>
              </a:p>
            </p:txBody>
          </p:sp>
          <p:sp>
            <p:nvSpPr>
              <p:cNvPr id="38969" name="Rectangle 25"/>
              <p:cNvSpPr>
                <a:spLocks noChangeArrowheads="1"/>
              </p:cNvSpPr>
              <p:nvPr/>
            </p:nvSpPr>
            <p:spPr bwMode="auto">
              <a:xfrm>
                <a:off x="4189" y="3016"/>
                <a:ext cx="11" cy="304"/>
              </a:xfrm>
              <a:prstGeom prst="rect">
                <a:avLst/>
              </a:prstGeom>
              <a:solidFill>
                <a:srgbClr val="CCA3FF"/>
              </a:solidFill>
              <a:ln w="9525">
                <a:noFill/>
                <a:miter lim="800000"/>
                <a:headEnd/>
                <a:tailEnd/>
              </a:ln>
            </p:spPr>
            <p:txBody>
              <a:bodyPr/>
              <a:lstStyle/>
              <a:p>
                <a:endParaRPr lang="en-US" dirty="0">
                  <a:solidFill>
                    <a:prstClr val="white"/>
                  </a:solidFill>
                </a:endParaRPr>
              </a:p>
            </p:txBody>
          </p:sp>
          <p:sp>
            <p:nvSpPr>
              <p:cNvPr id="38970" name="Rectangle 26"/>
              <p:cNvSpPr>
                <a:spLocks noChangeArrowheads="1"/>
              </p:cNvSpPr>
              <p:nvPr/>
            </p:nvSpPr>
            <p:spPr bwMode="auto">
              <a:xfrm>
                <a:off x="4200" y="3016"/>
                <a:ext cx="11" cy="304"/>
              </a:xfrm>
              <a:prstGeom prst="rect">
                <a:avLst/>
              </a:prstGeom>
              <a:solidFill>
                <a:srgbClr val="CCA5FF"/>
              </a:solidFill>
              <a:ln w="9525">
                <a:noFill/>
                <a:miter lim="800000"/>
                <a:headEnd/>
                <a:tailEnd/>
              </a:ln>
            </p:spPr>
            <p:txBody>
              <a:bodyPr/>
              <a:lstStyle/>
              <a:p>
                <a:endParaRPr lang="en-US" dirty="0">
                  <a:solidFill>
                    <a:prstClr val="white"/>
                  </a:solidFill>
                </a:endParaRPr>
              </a:p>
            </p:txBody>
          </p:sp>
          <p:sp>
            <p:nvSpPr>
              <p:cNvPr id="38971" name="Rectangle 27"/>
              <p:cNvSpPr>
                <a:spLocks noChangeArrowheads="1"/>
              </p:cNvSpPr>
              <p:nvPr/>
            </p:nvSpPr>
            <p:spPr bwMode="auto">
              <a:xfrm>
                <a:off x="4211" y="3016"/>
                <a:ext cx="13" cy="304"/>
              </a:xfrm>
              <a:prstGeom prst="rect">
                <a:avLst/>
              </a:prstGeom>
              <a:solidFill>
                <a:srgbClr val="CCA7FF"/>
              </a:solidFill>
              <a:ln w="9525">
                <a:noFill/>
                <a:miter lim="800000"/>
                <a:headEnd/>
                <a:tailEnd/>
              </a:ln>
            </p:spPr>
            <p:txBody>
              <a:bodyPr/>
              <a:lstStyle/>
              <a:p>
                <a:endParaRPr lang="en-US" dirty="0">
                  <a:solidFill>
                    <a:prstClr val="white"/>
                  </a:solidFill>
                </a:endParaRPr>
              </a:p>
            </p:txBody>
          </p:sp>
          <p:sp>
            <p:nvSpPr>
              <p:cNvPr id="38972" name="Rectangle 28"/>
              <p:cNvSpPr>
                <a:spLocks noChangeArrowheads="1"/>
              </p:cNvSpPr>
              <p:nvPr/>
            </p:nvSpPr>
            <p:spPr bwMode="auto">
              <a:xfrm>
                <a:off x="4224" y="3016"/>
                <a:ext cx="13" cy="304"/>
              </a:xfrm>
              <a:prstGeom prst="rect">
                <a:avLst/>
              </a:prstGeom>
              <a:solidFill>
                <a:srgbClr val="CCA9FF"/>
              </a:solidFill>
              <a:ln w="9525">
                <a:noFill/>
                <a:miter lim="800000"/>
                <a:headEnd/>
                <a:tailEnd/>
              </a:ln>
            </p:spPr>
            <p:txBody>
              <a:bodyPr/>
              <a:lstStyle/>
              <a:p>
                <a:endParaRPr lang="en-US" dirty="0">
                  <a:solidFill>
                    <a:prstClr val="white"/>
                  </a:solidFill>
                </a:endParaRPr>
              </a:p>
            </p:txBody>
          </p:sp>
          <p:sp>
            <p:nvSpPr>
              <p:cNvPr id="38973" name="Rectangle 29"/>
              <p:cNvSpPr>
                <a:spLocks noChangeArrowheads="1"/>
              </p:cNvSpPr>
              <p:nvPr/>
            </p:nvSpPr>
            <p:spPr bwMode="auto">
              <a:xfrm>
                <a:off x="4237" y="3016"/>
                <a:ext cx="12" cy="304"/>
              </a:xfrm>
              <a:prstGeom prst="rect">
                <a:avLst/>
              </a:prstGeom>
              <a:solidFill>
                <a:srgbClr val="CCABFF"/>
              </a:solidFill>
              <a:ln w="9525">
                <a:noFill/>
                <a:miter lim="800000"/>
                <a:headEnd/>
                <a:tailEnd/>
              </a:ln>
            </p:spPr>
            <p:txBody>
              <a:bodyPr/>
              <a:lstStyle/>
              <a:p>
                <a:endParaRPr lang="en-US" dirty="0">
                  <a:solidFill>
                    <a:prstClr val="white"/>
                  </a:solidFill>
                </a:endParaRPr>
              </a:p>
            </p:txBody>
          </p:sp>
          <p:sp>
            <p:nvSpPr>
              <p:cNvPr id="38974" name="Rectangle 30"/>
              <p:cNvSpPr>
                <a:spLocks noChangeArrowheads="1"/>
              </p:cNvSpPr>
              <p:nvPr/>
            </p:nvSpPr>
            <p:spPr bwMode="auto">
              <a:xfrm>
                <a:off x="4249" y="3016"/>
                <a:ext cx="10" cy="304"/>
              </a:xfrm>
              <a:prstGeom prst="rect">
                <a:avLst/>
              </a:prstGeom>
              <a:solidFill>
                <a:srgbClr val="CCADFF"/>
              </a:solidFill>
              <a:ln w="9525">
                <a:noFill/>
                <a:miter lim="800000"/>
                <a:headEnd/>
                <a:tailEnd/>
              </a:ln>
            </p:spPr>
            <p:txBody>
              <a:bodyPr/>
              <a:lstStyle/>
              <a:p>
                <a:endParaRPr lang="en-US" dirty="0">
                  <a:solidFill>
                    <a:prstClr val="white"/>
                  </a:solidFill>
                </a:endParaRPr>
              </a:p>
            </p:txBody>
          </p:sp>
          <p:sp>
            <p:nvSpPr>
              <p:cNvPr id="38975" name="Rectangle 31"/>
              <p:cNvSpPr>
                <a:spLocks noChangeArrowheads="1"/>
              </p:cNvSpPr>
              <p:nvPr/>
            </p:nvSpPr>
            <p:spPr bwMode="auto">
              <a:xfrm>
                <a:off x="4259" y="3016"/>
                <a:ext cx="12" cy="304"/>
              </a:xfrm>
              <a:prstGeom prst="rect">
                <a:avLst/>
              </a:prstGeom>
              <a:solidFill>
                <a:srgbClr val="CCAFFF"/>
              </a:solidFill>
              <a:ln w="9525">
                <a:noFill/>
                <a:miter lim="800000"/>
                <a:headEnd/>
                <a:tailEnd/>
              </a:ln>
            </p:spPr>
            <p:txBody>
              <a:bodyPr/>
              <a:lstStyle/>
              <a:p>
                <a:endParaRPr lang="en-US" dirty="0">
                  <a:solidFill>
                    <a:prstClr val="white"/>
                  </a:solidFill>
                </a:endParaRPr>
              </a:p>
            </p:txBody>
          </p:sp>
          <p:sp>
            <p:nvSpPr>
              <p:cNvPr id="38976" name="Rectangle 32"/>
              <p:cNvSpPr>
                <a:spLocks noChangeArrowheads="1"/>
              </p:cNvSpPr>
              <p:nvPr/>
            </p:nvSpPr>
            <p:spPr bwMode="auto">
              <a:xfrm>
                <a:off x="4271" y="3016"/>
                <a:ext cx="10" cy="304"/>
              </a:xfrm>
              <a:prstGeom prst="rect">
                <a:avLst/>
              </a:prstGeom>
              <a:solidFill>
                <a:srgbClr val="CCB1FF"/>
              </a:solidFill>
              <a:ln w="9525">
                <a:noFill/>
                <a:miter lim="800000"/>
                <a:headEnd/>
                <a:tailEnd/>
              </a:ln>
            </p:spPr>
            <p:txBody>
              <a:bodyPr/>
              <a:lstStyle/>
              <a:p>
                <a:endParaRPr lang="en-US" dirty="0">
                  <a:solidFill>
                    <a:prstClr val="white"/>
                  </a:solidFill>
                </a:endParaRPr>
              </a:p>
            </p:txBody>
          </p:sp>
          <p:sp>
            <p:nvSpPr>
              <p:cNvPr id="38977" name="Rectangle 33"/>
              <p:cNvSpPr>
                <a:spLocks noChangeArrowheads="1"/>
              </p:cNvSpPr>
              <p:nvPr/>
            </p:nvSpPr>
            <p:spPr bwMode="auto">
              <a:xfrm>
                <a:off x="4281" y="3016"/>
                <a:ext cx="12" cy="304"/>
              </a:xfrm>
              <a:prstGeom prst="rect">
                <a:avLst/>
              </a:prstGeom>
              <a:solidFill>
                <a:srgbClr val="CCB3FF"/>
              </a:solidFill>
              <a:ln w="9525">
                <a:noFill/>
                <a:miter lim="800000"/>
                <a:headEnd/>
                <a:tailEnd/>
              </a:ln>
            </p:spPr>
            <p:txBody>
              <a:bodyPr/>
              <a:lstStyle/>
              <a:p>
                <a:endParaRPr lang="en-US" dirty="0">
                  <a:solidFill>
                    <a:prstClr val="white"/>
                  </a:solidFill>
                </a:endParaRPr>
              </a:p>
            </p:txBody>
          </p:sp>
          <p:sp>
            <p:nvSpPr>
              <p:cNvPr id="38978" name="Rectangle 34"/>
              <p:cNvSpPr>
                <a:spLocks noChangeArrowheads="1"/>
              </p:cNvSpPr>
              <p:nvPr/>
            </p:nvSpPr>
            <p:spPr bwMode="auto">
              <a:xfrm>
                <a:off x="4293" y="3016"/>
                <a:ext cx="13" cy="304"/>
              </a:xfrm>
              <a:prstGeom prst="rect">
                <a:avLst/>
              </a:prstGeom>
              <a:solidFill>
                <a:srgbClr val="CCB5FF"/>
              </a:solidFill>
              <a:ln w="9525">
                <a:noFill/>
                <a:miter lim="800000"/>
                <a:headEnd/>
                <a:tailEnd/>
              </a:ln>
            </p:spPr>
            <p:txBody>
              <a:bodyPr/>
              <a:lstStyle/>
              <a:p>
                <a:endParaRPr lang="en-US" dirty="0">
                  <a:solidFill>
                    <a:prstClr val="white"/>
                  </a:solidFill>
                </a:endParaRPr>
              </a:p>
            </p:txBody>
          </p:sp>
          <p:sp>
            <p:nvSpPr>
              <p:cNvPr id="38979" name="Rectangle 35"/>
              <p:cNvSpPr>
                <a:spLocks noChangeArrowheads="1"/>
              </p:cNvSpPr>
              <p:nvPr/>
            </p:nvSpPr>
            <p:spPr bwMode="auto">
              <a:xfrm>
                <a:off x="4306" y="3016"/>
                <a:ext cx="13" cy="304"/>
              </a:xfrm>
              <a:prstGeom prst="rect">
                <a:avLst/>
              </a:prstGeom>
              <a:solidFill>
                <a:srgbClr val="CCB7FF"/>
              </a:solidFill>
              <a:ln w="9525">
                <a:noFill/>
                <a:miter lim="800000"/>
                <a:headEnd/>
                <a:tailEnd/>
              </a:ln>
            </p:spPr>
            <p:txBody>
              <a:bodyPr/>
              <a:lstStyle/>
              <a:p>
                <a:endParaRPr lang="en-US" dirty="0">
                  <a:solidFill>
                    <a:prstClr val="white"/>
                  </a:solidFill>
                </a:endParaRPr>
              </a:p>
            </p:txBody>
          </p:sp>
          <p:sp>
            <p:nvSpPr>
              <p:cNvPr id="38980" name="Rectangle 36"/>
              <p:cNvSpPr>
                <a:spLocks noChangeArrowheads="1"/>
              </p:cNvSpPr>
              <p:nvPr/>
            </p:nvSpPr>
            <p:spPr bwMode="auto">
              <a:xfrm>
                <a:off x="4319" y="3016"/>
                <a:ext cx="12" cy="304"/>
              </a:xfrm>
              <a:prstGeom prst="rect">
                <a:avLst/>
              </a:prstGeom>
              <a:solidFill>
                <a:srgbClr val="CCB9FF"/>
              </a:solidFill>
              <a:ln w="9525">
                <a:noFill/>
                <a:miter lim="800000"/>
                <a:headEnd/>
                <a:tailEnd/>
              </a:ln>
            </p:spPr>
            <p:txBody>
              <a:bodyPr/>
              <a:lstStyle/>
              <a:p>
                <a:endParaRPr lang="en-US" dirty="0">
                  <a:solidFill>
                    <a:prstClr val="white"/>
                  </a:solidFill>
                </a:endParaRPr>
              </a:p>
            </p:txBody>
          </p:sp>
          <p:sp>
            <p:nvSpPr>
              <p:cNvPr id="38981" name="Rectangle 37"/>
              <p:cNvSpPr>
                <a:spLocks noChangeArrowheads="1"/>
              </p:cNvSpPr>
              <p:nvPr/>
            </p:nvSpPr>
            <p:spPr bwMode="auto">
              <a:xfrm>
                <a:off x="4331" y="3016"/>
                <a:ext cx="13" cy="304"/>
              </a:xfrm>
              <a:prstGeom prst="rect">
                <a:avLst/>
              </a:prstGeom>
              <a:solidFill>
                <a:srgbClr val="CCBBFF"/>
              </a:solidFill>
              <a:ln w="9525">
                <a:noFill/>
                <a:miter lim="800000"/>
                <a:headEnd/>
                <a:tailEnd/>
              </a:ln>
            </p:spPr>
            <p:txBody>
              <a:bodyPr/>
              <a:lstStyle/>
              <a:p>
                <a:endParaRPr lang="en-US" dirty="0">
                  <a:solidFill>
                    <a:prstClr val="white"/>
                  </a:solidFill>
                </a:endParaRPr>
              </a:p>
            </p:txBody>
          </p:sp>
          <p:sp>
            <p:nvSpPr>
              <p:cNvPr id="38982" name="Rectangle 38"/>
              <p:cNvSpPr>
                <a:spLocks noChangeArrowheads="1"/>
              </p:cNvSpPr>
              <p:nvPr/>
            </p:nvSpPr>
            <p:spPr bwMode="auto">
              <a:xfrm>
                <a:off x="4344" y="3016"/>
                <a:ext cx="13" cy="304"/>
              </a:xfrm>
              <a:prstGeom prst="rect">
                <a:avLst/>
              </a:prstGeom>
              <a:solidFill>
                <a:srgbClr val="CCBDFF"/>
              </a:solidFill>
              <a:ln w="9525">
                <a:noFill/>
                <a:miter lim="800000"/>
                <a:headEnd/>
                <a:tailEnd/>
              </a:ln>
            </p:spPr>
            <p:txBody>
              <a:bodyPr/>
              <a:lstStyle/>
              <a:p>
                <a:endParaRPr lang="en-US" dirty="0">
                  <a:solidFill>
                    <a:prstClr val="white"/>
                  </a:solidFill>
                </a:endParaRPr>
              </a:p>
            </p:txBody>
          </p:sp>
          <p:sp>
            <p:nvSpPr>
              <p:cNvPr id="38983" name="Rectangle 39"/>
              <p:cNvSpPr>
                <a:spLocks noChangeArrowheads="1"/>
              </p:cNvSpPr>
              <p:nvPr/>
            </p:nvSpPr>
            <p:spPr bwMode="auto">
              <a:xfrm>
                <a:off x="4357" y="3016"/>
                <a:ext cx="11" cy="304"/>
              </a:xfrm>
              <a:prstGeom prst="rect">
                <a:avLst/>
              </a:prstGeom>
              <a:solidFill>
                <a:srgbClr val="CCBFFF"/>
              </a:solidFill>
              <a:ln w="9525">
                <a:noFill/>
                <a:miter lim="800000"/>
                <a:headEnd/>
                <a:tailEnd/>
              </a:ln>
            </p:spPr>
            <p:txBody>
              <a:bodyPr/>
              <a:lstStyle/>
              <a:p>
                <a:endParaRPr lang="en-US" dirty="0">
                  <a:solidFill>
                    <a:prstClr val="white"/>
                  </a:solidFill>
                </a:endParaRPr>
              </a:p>
            </p:txBody>
          </p:sp>
          <p:sp>
            <p:nvSpPr>
              <p:cNvPr id="38984" name="Rectangle 40"/>
              <p:cNvSpPr>
                <a:spLocks noChangeArrowheads="1"/>
              </p:cNvSpPr>
              <p:nvPr/>
            </p:nvSpPr>
            <p:spPr bwMode="auto">
              <a:xfrm>
                <a:off x="4368" y="3016"/>
                <a:ext cx="11" cy="304"/>
              </a:xfrm>
              <a:prstGeom prst="rect">
                <a:avLst/>
              </a:prstGeom>
              <a:solidFill>
                <a:srgbClr val="CCC1FF"/>
              </a:solidFill>
              <a:ln w="9525">
                <a:noFill/>
                <a:miter lim="800000"/>
                <a:headEnd/>
                <a:tailEnd/>
              </a:ln>
            </p:spPr>
            <p:txBody>
              <a:bodyPr/>
              <a:lstStyle/>
              <a:p>
                <a:endParaRPr lang="en-US" dirty="0">
                  <a:solidFill>
                    <a:prstClr val="white"/>
                  </a:solidFill>
                </a:endParaRPr>
              </a:p>
            </p:txBody>
          </p:sp>
          <p:sp>
            <p:nvSpPr>
              <p:cNvPr id="38985" name="Rectangle 41"/>
              <p:cNvSpPr>
                <a:spLocks noChangeArrowheads="1"/>
              </p:cNvSpPr>
              <p:nvPr/>
            </p:nvSpPr>
            <p:spPr bwMode="auto">
              <a:xfrm>
                <a:off x="4379" y="3016"/>
                <a:ext cx="11" cy="304"/>
              </a:xfrm>
              <a:prstGeom prst="rect">
                <a:avLst/>
              </a:prstGeom>
              <a:solidFill>
                <a:srgbClr val="CCC3FF"/>
              </a:solidFill>
              <a:ln w="9525">
                <a:noFill/>
                <a:miter lim="800000"/>
                <a:headEnd/>
                <a:tailEnd/>
              </a:ln>
            </p:spPr>
            <p:txBody>
              <a:bodyPr/>
              <a:lstStyle/>
              <a:p>
                <a:endParaRPr lang="en-US" dirty="0">
                  <a:solidFill>
                    <a:prstClr val="white"/>
                  </a:solidFill>
                </a:endParaRPr>
              </a:p>
            </p:txBody>
          </p:sp>
          <p:sp>
            <p:nvSpPr>
              <p:cNvPr id="38986" name="Rectangle 42"/>
              <p:cNvSpPr>
                <a:spLocks noChangeArrowheads="1"/>
              </p:cNvSpPr>
              <p:nvPr/>
            </p:nvSpPr>
            <p:spPr bwMode="auto">
              <a:xfrm>
                <a:off x="4390" y="3016"/>
                <a:ext cx="11" cy="304"/>
              </a:xfrm>
              <a:prstGeom prst="rect">
                <a:avLst/>
              </a:prstGeom>
              <a:solidFill>
                <a:srgbClr val="CCC5FF"/>
              </a:solidFill>
              <a:ln w="9525">
                <a:noFill/>
                <a:miter lim="800000"/>
                <a:headEnd/>
                <a:tailEnd/>
              </a:ln>
            </p:spPr>
            <p:txBody>
              <a:bodyPr/>
              <a:lstStyle/>
              <a:p>
                <a:endParaRPr lang="en-US" dirty="0">
                  <a:solidFill>
                    <a:prstClr val="white"/>
                  </a:solidFill>
                </a:endParaRPr>
              </a:p>
            </p:txBody>
          </p:sp>
          <p:sp>
            <p:nvSpPr>
              <p:cNvPr id="38987" name="Rectangle 43"/>
              <p:cNvSpPr>
                <a:spLocks noChangeArrowheads="1"/>
              </p:cNvSpPr>
              <p:nvPr/>
            </p:nvSpPr>
            <p:spPr bwMode="auto">
              <a:xfrm>
                <a:off x="4401" y="3016"/>
                <a:ext cx="13" cy="304"/>
              </a:xfrm>
              <a:prstGeom prst="rect">
                <a:avLst/>
              </a:prstGeom>
              <a:solidFill>
                <a:srgbClr val="CCC7FF"/>
              </a:solidFill>
              <a:ln w="9525">
                <a:noFill/>
                <a:miter lim="800000"/>
                <a:headEnd/>
                <a:tailEnd/>
              </a:ln>
            </p:spPr>
            <p:txBody>
              <a:bodyPr/>
              <a:lstStyle/>
              <a:p>
                <a:endParaRPr lang="en-US" dirty="0">
                  <a:solidFill>
                    <a:prstClr val="white"/>
                  </a:solidFill>
                </a:endParaRPr>
              </a:p>
            </p:txBody>
          </p:sp>
          <p:sp>
            <p:nvSpPr>
              <p:cNvPr id="38988" name="Rectangle 44"/>
              <p:cNvSpPr>
                <a:spLocks noChangeArrowheads="1"/>
              </p:cNvSpPr>
              <p:nvPr/>
            </p:nvSpPr>
            <p:spPr bwMode="auto">
              <a:xfrm>
                <a:off x="4414" y="3016"/>
                <a:ext cx="12" cy="304"/>
              </a:xfrm>
              <a:prstGeom prst="rect">
                <a:avLst/>
              </a:prstGeom>
              <a:solidFill>
                <a:srgbClr val="CCC9FF"/>
              </a:solidFill>
              <a:ln w="9525">
                <a:noFill/>
                <a:miter lim="800000"/>
                <a:headEnd/>
                <a:tailEnd/>
              </a:ln>
            </p:spPr>
            <p:txBody>
              <a:bodyPr/>
              <a:lstStyle/>
              <a:p>
                <a:endParaRPr lang="en-US" dirty="0">
                  <a:solidFill>
                    <a:prstClr val="white"/>
                  </a:solidFill>
                </a:endParaRPr>
              </a:p>
            </p:txBody>
          </p:sp>
          <p:sp>
            <p:nvSpPr>
              <p:cNvPr id="38989" name="Rectangle 45"/>
              <p:cNvSpPr>
                <a:spLocks noChangeArrowheads="1"/>
              </p:cNvSpPr>
              <p:nvPr/>
            </p:nvSpPr>
            <p:spPr bwMode="auto">
              <a:xfrm>
                <a:off x="4426" y="3016"/>
                <a:ext cx="13" cy="304"/>
              </a:xfrm>
              <a:prstGeom prst="rect">
                <a:avLst/>
              </a:prstGeom>
              <a:solidFill>
                <a:srgbClr val="CCCBFF"/>
              </a:solidFill>
              <a:ln w="9525">
                <a:noFill/>
                <a:miter lim="800000"/>
                <a:headEnd/>
                <a:tailEnd/>
              </a:ln>
            </p:spPr>
            <p:txBody>
              <a:bodyPr/>
              <a:lstStyle/>
              <a:p>
                <a:endParaRPr lang="en-US" dirty="0">
                  <a:solidFill>
                    <a:prstClr val="white"/>
                  </a:solidFill>
                </a:endParaRPr>
              </a:p>
            </p:txBody>
          </p:sp>
          <p:sp>
            <p:nvSpPr>
              <p:cNvPr id="38990" name="Rectangle 46"/>
              <p:cNvSpPr>
                <a:spLocks noChangeArrowheads="1"/>
              </p:cNvSpPr>
              <p:nvPr/>
            </p:nvSpPr>
            <p:spPr bwMode="auto">
              <a:xfrm>
                <a:off x="4439" y="3016"/>
                <a:ext cx="13" cy="304"/>
              </a:xfrm>
              <a:prstGeom prst="rect">
                <a:avLst/>
              </a:prstGeom>
              <a:solidFill>
                <a:srgbClr val="CCCDFF"/>
              </a:solidFill>
              <a:ln w="9525">
                <a:noFill/>
                <a:miter lim="800000"/>
                <a:headEnd/>
                <a:tailEnd/>
              </a:ln>
            </p:spPr>
            <p:txBody>
              <a:bodyPr/>
              <a:lstStyle/>
              <a:p>
                <a:endParaRPr lang="en-US" dirty="0">
                  <a:solidFill>
                    <a:prstClr val="white"/>
                  </a:solidFill>
                </a:endParaRPr>
              </a:p>
            </p:txBody>
          </p:sp>
          <p:sp>
            <p:nvSpPr>
              <p:cNvPr id="38991" name="Rectangle 47"/>
              <p:cNvSpPr>
                <a:spLocks noChangeArrowheads="1"/>
              </p:cNvSpPr>
              <p:nvPr/>
            </p:nvSpPr>
            <p:spPr bwMode="auto">
              <a:xfrm>
                <a:off x="4452" y="3016"/>
                <a:ext cx="13" cy="304"/>
              </a:xfrm>
              <a:prstGeom prst="rect">
                <a:avLst/>
              </a:prstGeom>
              <a:solidFill>
                <a:srgbClr val="CCCFFF"/>
              </a:solidFill>
              <a:ln w="9525">
                <a:noFill/>
                <a:miter lim="800000"/>
                <a:headEnd/>
                <a:tailEnd/>
              </a:ln>
            </p:spPr>
            <p:txBody>
              <a:bodyPr/>
              <a:lstStyle/>
              <a:p>
                <a:endParaRPr lang="en-US" dirty="0">
                  <a:solidFill>
                    <a:prstClr val="white"/>
                  </a:solidFill>
                </a:endParaRPr>
              </a:p>
            </p:txBody>
          </p:sp>
          <p:sp>
            <p:nvSpPr>
              <p:cNvPr id="38992" name="Rectangle 48"/>
              <p:cNvSpPr>
                <a:spLocks noChangeArrowheads="1"/>
              </p:cNvSpPr>
              <p:nvPr/>
            </p:nvSpPr>
            <p:spPr bwMode="auto">
              <a:xfrm>
                <a:off x="4465" y="3016"/>
                <a:ext cx="12" cy="304"/>
              </a:xfrm>
              <a:prstGeom prst="rect">
                <a:avLst/>
              </a:prstGeom>
              <a:solidFill>
                <a:srgbClr val="CCD1FF"/>
              </a:solidFill>
              <a:ln w="9525">
                <a:noFill/>
                <a:miter lim="800000"/>
                <a:headEnd/>
                <a:tailEnd/>
              </a:ln>
            </p:spPr>
            <p:txBody>
              <a:bodyPr/>
              <a:lstStyle/>
              <a:p>
                <a:endParaRPr lang="en-US" dirty="0">
                  <a:solidFill>
                    <a:prstClr val="white"/>
                  </a:solidFill>
                </a:endParaRPr>
              </a:p>
            </p:txBody>
          </p:sp>
          <p:sp>
            <p:nvSpPr>
              <p:cNvPr id="38993" name="Rectangle 49"/>
              <p:cNvSpPr>
                <a:spLocks noChangeArrowheads="1"/>
              </p:cNvSpPr>
              <p:nvPr/>
            </p:nvSpPr>
            <p:spPr bwMode="auto">
              <a:xfrm>
                <a:off x="4477" y="3016"/>
                <a:ext cx="10" cy="304"/>
              </a:xfrm>
              <a:prstGeom prst="rect">
                <a:avLst/>
              </a:prstGeom>
              <a:solidFill>
                <a:srgbClr val="CCD3FF"/>
              </a:solidFill>
              <a:ln w="9525">
                <a:noFill/>
                <a:miter lim="800000"/>
                <a:headEnd/>
                <a:tailEnd/>
              </a:ln>
            </p:spPr>
            <p:txBody>
              <a:bodyPr/>
              <a:lstStyle/>
              <a:p>
                <a:endParaRPr lang="en-US" dirty="0">
                  <a:solidFill>
                    <a:prstClr val="white"/>
                  </a:solidFill>
                </a:endParaRPr>
              </a:p>
            </p:txBody>
          </p:sp>
          <p:sp>
            <p:nvSpPr>
              <p:cNvPr id="38994" name="Rectangle 50"/>
              <p:cNvSpPr>
                <a:spLocks noChangeArrowheads="1"/>
              </p:cNvSpPr>
              <p:nvPr/>
            </p:nvSpPr>
            <p:spPr bwMode="auto">
              <a:xfrm>
                <a:off x="4487" y="3016"/>
                <a:ext cx="11" cy="304"/>
              </a:xfrm>
              <a:prstGeom prst="rect">
                <a:avLst/>
              </a:prstGeom>
              <a:solidFill>
                <a:srgbClr val="CCD5FF"/>
              </a:solidFill>
              <a:ln w="9525">
                <a:noFill/>
                <a:miter lim="800000"/>
                <a:headEnd/>
                <a:tailEnd/>
              </a:ln>
            </p:spPr>
            <p:txBody>
              <a:bodyPr/>
              <a:lstStyle/>
              <a:p>
                <a:endParaRPr lang="en-US" dirty="0">
                  <a:solidFill>
                    <a:prstClr val="white"/>
                  </a:solidFill>
                </a:endParaRPr>
              </a:p>
            </p:txBody>
          </p:sp>
          <p:sp>
            <p:nvSpPr>
              <p:cNvPr id="38995" name="Rectangle 51"/>
              <p:cNvSpPr>
                <a:spLocks noChangeArrowheads="1"/>
              </p:cNvSpPr>
              <p:nvPr/>
            </p:nvSpPr>
            <p:spPr bwMode="auto">
              <a:xfrm>
                <a:off x="4498" y="3016"/>
                <a:ext cx="11" cy="304"/>
              </a:xfrm>
              <a:prstGeom prst="rect">
                <a:avLst/>
              </a:prstGeom>
              <a:solidFill>
                <a:srgbClr val="CCD7FF"/>
              </a:solidFill>
              <a:ln w="9525">
                <a:noFill/>
                <a:miter lim="800000"/>
                <a:headEnd/>
                <a:tailEnd/>
              </a:ln>
            </p:spPr>
            <p:txBody>
              <a:bodyPr/>
              <a:lstStyle/>
              <a:p>
                <a:endParaRPr lang="en-US" dirty="0">
                  <a:solidFill>
                    <a:prstClr val="white"/>
                  </a:solidFill>
                </a:endParaRPr>
              </a:p>
            </p:txBody>
          </p:sp>
          <p:sp>
            <p:nvSpPr>
              <p:cNvPr id="38996" name="Rectangle 52"/>
              <p:cNvSpPr>
                <a:spLocks noChangeArrowheads="1"/>
              </p:cNvSpPr>
              <p:nvPr/>
            </p:nvSpPr>
            <p:spPr bwMode="auto">
              <a:xfrm>
                <a:off x="4509" y="3016"/>
                <a:ext cx="12" cy="304"/>
              </a:xfrm>
              <a:prstGeom prst="rect">
                <a:avLst/>
              </a:prstGeom>
              <a:solidFill>
                <a:srgbClr val="CCD9FF"/>
              </a:solidFill>
              <a:ln w="9525">
                <a:noFill/>
                <a:miter lim="800000"/>
                <a:headEnd/>
                <a:tailEnd/>
              </a:ln>
            </p:spPr>
            <p:txBody>
              <a:bodyPr/>
              <a:lstStyle/>
              <a:p>
                <a:endParaRPr lang="en-US" dirty="0">
                  <a:solidFill>
                    <a:prstClr val="white"/>
                  </a:solidFill>
                </a:endParaRPr>
              </a:p>
            </p:txBody>
          </p:sp>
          <p:sp>
            <p:nvSpPr>
              <p:cNvPr id="38997" name="Rectangle 53"/>
              <p:cNvSpPr>
                <a:spLocks noChangeArrowheads="1"/>
              </p:cNvSpPr>
              <p:nvPr/>
            </p:nvSpPr>
            <p:spPr bwMode="auto">
              <a:xfrm>
                <a:off x="4521" y="3016"/>
                <a:ext cx="13" cy="304"/>
              </a:xfrm>
              <a:prstGeom prst="rect">
                <a:avLst/>
              </a:prstGeom>
              <a:solidFill>
                <a:srgbClr val="CCDBFF"/>
              </a:solidFill>
              <a:ln w="9525">
                <a:noFill/>
                <a:miter lim="800000"/>
                <a:headEnd/>
                <a:tailEnd/>
              </a:ln>
            </p:spPr>
            <p:txBody>
              <a:bodyPr/>
              <a:lstStyle/>
              <a:p>
                <a:endParaRPr lang="en-US" dirty="0">
                  <a:solidFill>
                    <a:prstClr val="white"/>
                  </a:solidFill>
                </a:endParaRPr>
              </a:p>
            </p:txBody>
          </p:sp>
          <p:sp>
            <p:nvSpPr>
              <p:cNvPr id="38998" name="Rectangle 54"/>
              <p:cNvSpPr>
                <a:spLocks noChangeArrowheads="1"/>
              </p:cNvSpPr>
              <p:nvPr/>
            </p:nvSpPr>
            <p:spPr bwMode="auto">
              <a:xfrm>
                <a:off x="4534" y="3016"/>
                <a:ext cx="13" cy="304"/>
              </a:xfrm>
              <a:prstGeom prst="rect">
                <a:avLst/>
              </a:prstGeom>
              <a:solidFill>
                <a:srgbClr val="CCDDFF"/>
              </a:solidFill>
              <a:ln w="9525">
                <a:noFill/>
                <a:miter lim="800000"/>
                <a:headEnd/>
                <a:tailEnd/>
              </a:ln>
            </p:spPr>
            <p:txBody>
              <a:bodyPr/>
              <a:lstStyle/>
              <a:p>
                <a:endParaRPr lang="en-US" dirty="0">
                  <a:solidFill>
                    <a:prstClr val="white"/>
                  </a:solidFill>
                </a:endParaRPr>
              </a:p>
            </p:txBody>
          </p:sp>
          <p:sp>
            <p:nvSpPr>
              <p:cNvPr id="38999" name="Rectangle 55"/>
              <p:cNvSpPr>
                <a:spLocks noChangeArrowheads="1"/>
              </p:cNvSpPr>
              <p:nvPr/>
            </p:nvSpPr>
            <p:spPr bwMode="auto">
              <a:xfrm>
                <a:off x="4547" y="3016"/>
                <a:ext cx="11" cy="304"/>
              </a:xfrm>
              <a:prstGeom prst="rect">
                <a:avLst/>
              </a:prstGeom>
              <a:solidFill>
                <a:srgbClr val="CCDFFF"/>
              </a:solidFill>
              <a:ln w="9525">
                <a:noFill/>
                <a:miter lim="800000"/>
                <a:headEnd/>
                <a:tailEnd/>
              </a:ln>
            </p:spPr>
            <p:txBody>
              <a:bodyPr/>
              <a:lstStyle/>
              <a:p>
                <a:endParaRPr lang="en-US" dirty="0">
                  <a:solidFill>
                    <a:prstClr val="white"/>
                  </a:solidFill>
                </a:endParaRPr>
              </a:p>
            </p:txBody>
          </p:sp>
          <p:sp>
            <p:nvSpPr>
              <p:cNvPr id="39000" name="Rectangle 56"/>
              <p:cNvSpPr>
                <a:spLocks noChangeArrowheads="1"/>
              </p:cNvSpPr>
              <p:nvPr/>
            </p:nvSpPr>
            <p:spPr bwMode="auto">
              <a:xfrm>
                <a:off x="4558" y="3016"/>
                <a:ext cx="11" cy="304"/>
              </a:xfrm>
              <a:prstGeom prst="rect">
                <a:avLst/>
              </a:prstGeom>
              <a:solidFill>
                <a:srgbClr val="CCE1FF"/>
              </a:solidFill>
              <a:ln w="9525">
                <a:noFill/>
                <a:miter lim="800000"/>
                <a:headEnd/>
                <a:tailEnd/>
              </a:ln>
            </p:spPr>
            <p:txBody>
              <a:bodyPr/>
              <a:lstStyle/>
              <a:p>
                <a:endParaRPr lang="en-US" dirty="0">
                  <a:solidFill>
                    <a:prstClr val="white"/>
                  </a:solidFill>
                </a:endParaRPr>
              </a:p>
            </p:txBody>
          </p:sp>
          <p:sp>
            <p:nvSpPr>
              <p:cNvPr id="39001" name="Rectangle 57"/>
              <p:cNvSpPr>
                <a:spLocks noChangeArrowheads="1"/>
              </p:cNvSpPr>
              <p:nvPr/>
            </p:nvSpPr>
            <p:spPr bwMode="auto">
              <a:xfrm>
                <a:off x="4569" y="3016"/>
                <a:ext cx="11" cy="304"/>
              </a:xfrm>
              <a:prstGeom prst="rect">
                <a:avLst/>
              </a:prstGeom>
              <a:solidFill>
                <a:srgbClr val="CCE3FF"/>
              </a:solidFill>
              <a:ln w="9525">
                <a:noFill/>
                <a:miter lim="800000"/>
                <a:headEnd/>
                <a:tailEnd/>
              </a:ln>
            </p:spPr>
            <p:txBody>
              <a:bodyPr/>
              <a:lstStyle/>
              <a:p>
                <a:endParaRPr lang="en-US" dirty="0">
                  <a:solidFill>
                    <a:prstClr val="white"/>
                  </a:solidFill>
                </a:endParaRPr>
              </a:p>
            </p:txBody>
          </p:sp>
          <p:sp>
            <p:nvSpPr>
              <p:cNvPr id="39002" name="Rectangle 58"/>
              <p:cNvSpPr>
                <a:spLocks noChangeArrowheads="1"/>
              </p:cNvSpPr>
              <p:nvPr/>
            </p:nvSpPr>
            <p:spPr bwMode="auto">
              <a:xfrm>
                <a:off x="4580" y="3016"/>
                <a:ext cx="11" cy="304"/>
              </a:xfrm>
              <a:prstGeom prst="rect">
                <a:avLst/>
              </a:prstGeom>
              <a:solidFill>
                <a:srgbClr val="CCE5FF"/>
              </a:solidFill>
              <a:ln w="9525">
                <a:noFill/>
                <a:miter lim="800000"/>
                <a:headEnd/>
                <a:tailEnd/>
              </a:ln>
            </p:spPr>
            <p:txBody>
              <a:bodyPr/>
              <a:lstStyle/>
              <a:p>
                <a:endParaRPr lang="en-US" dirty="0">
                  <a:solidFill>
                    <a:prstClr val="white"/>
                  </a:solidFill>
                </a:endParaRPr>
              </a:p>
            </p:txBody>
          </p:sp>
          <p:sp>
            <p:nvSpPr>
              <p:cNvPr id="39003" name="Rectangle 59"/>
              <p:cNvSpPr>
                <a:spLocks noChangeArrowheads="1"/>
              </p:cNvSpPr>
              <p:nvPr/>
            </p:nvSpPr>
            <p:spPr bwMode="auto">
              <a:xfrm>
                <a:off x="4591" y="3016"/>
                <a:ext cx="13" cy="304"/>
              </a:xfrm>
              <a:prstGeom prst="rect">
                <a:avLst/>
              </a:prstGeom>
              <a:solidFill>
                <a:srgbClr val="CCE7FF"/>
              </a:solidFill>
              <a:ln w="9525">
                <a:noFill/>
                <a:miter lim="800000"/>
                <a:headEnd/>
                <a:tailEnd/>
              </a:ln>
            </p:spPr>
            <p:txBody>
              <a:bodyPr/>
              <a:lstStyle/>
              <a:p>
                <a:endParaRPr lang="en-US" dirty="0">
                  <a:solidFill>
                    <a:prstClr val="white"/>
                  </a:solidFill>
                </a:endParaRPr>
              </a:p>
            </p:txBody>
          </p:sp>
          <p:sp>
            <p:nvSpPr>
              <p:cNvPr id="39004" name="Rectangle 60"/>
              <p:cNvSpPr>
                <a:spLocks noChangeArrowheads="1"/>
              </p:cNvSpPr>
              <p:nvPr/>
            </p:nvSpPr>
            <p:spPr bwMode="auto">
              <a:xfrm>
                <a:off x="4604" y="3016"/>
                <a:ext cx="12" cy="304"/>
              </a:xfrm>
              <a:prstGeom prst="rect">
                <a:avLst/>
              </a:prstGeom>
              <a:solidFill>
                <a:srgbClr val="CCE9FF"/>
              </a:solidFill>
              <a:ln w="9525">
                <a:noFill/>
                <a:miter lim="800000"/>
                <a:headEnd/>
                <a:tailEnd/>
              </a:ln>
            </p:spPr>
            <p:txBody>
              <a:bodyPr/>
              <a:lstStyle/>
              <a:p>
                <a:endParaRPr lang="en-US" dirty="0">
                  <a:solidFill>
                    <a:prstClr val="white"/>
                  </a:solidFill>
                </a:endParaRPr>
              </a:p>
            </p:txBody>
          </p:sp>
          <p:sp>
            <p:nvSpPr>
              <p:cNvPr id="39005" name="Rectangle 61"/>
              <p:cNvSpPr>
                <a:spLocks noChangeArrowheads="1"/>
              </p:cNvSpPr>
              <p:nvPr/>
            </p:nvSpPr>
            <p:spPr bwMode="auto">
              <a:xfrm>
                <a:off x="4616" y="3016"/>
                <a:ext cx="13" cy="304"/>
              </a:xfrm>
              <a:prstGeom prst="rect">
                <a:avLst/>
              </a:prstGeom>
              <a:solidFill>
                <a:srgbClr val="CCEBFF"/>
              </a:solidFill>
              <a:ln w="9525">
                <a:noFill/>
                <a:miter lim="800000"/>
                <a:headEnd/>
                <a:tailEnd/>
              </a:ln>
            </p:spPr>
            <p:txBody>
              <a:bodyPr/>
              <a:lstStyle/>
              <a:p>
                <a:endParaRPr lang="en-US" dirty="0">
                  <a:solidFill>
                    <a:prstClr val="white"/>
                  </a:solidFill>
                </a:endParaRPr>
              </a:p>
            </p:txBody>
          </p:sp>
          <p:sp>
            <p:nvSpPr>
              <p:cNvPr id="39006" name="Rectangle 62"/>
              <p:cNvSpPr>
                <a:spLocks noChangeArrowheads="1"/>
              </p:cNvSpPr>
              <p:nvPr/>
            </p:nvSpPr>
            <p:spPr bwMode="auto">
              <a:xfrm>
                <a:off x="4629" y="3016"/>
                <a:ext cx="12" cy="304"/>
              </a:xfrm>
              <a:prstGeom prst="rect">
                <a:avLst/>
              </a:prstGeom>
              <a:solidFill>
                <a:srgbClr val="CCEDFF"/>
              </a:solidFill>
              <a:ln w="9525">
                <a:noFill/>
                <a:miter lim="800000"/>
                <a:headEnd/>
                <a:tailEnd/>
              </a:ln>
            </p:spPr>
            <p:txBody>
              <a:bodyPr/>
              <a:lstStyle/>
              <a:p>
                <a:endParaRPr lang="en-US" dirty="0">
                  <a:solidFill>
                    <a:prstClr val="white"/>
                  </a:solidFill>
                </a:endParaRPr>
              </a:p>
            </p:txBody>
          </p:sp>
          <p:sp>
            <p:nvSpPr>
              <p:cNvPr id="39007" name="Rectangle 63"/>
              <p:cNvSpPr>
                <a:spLocks noChangeArrowheads="1"/>
              </p:cNvSpPr>
              <p:nvPr/>
            </p:nvSpPr>
            <p:spPr bwMode="auto">
              <a:xfrm>
                <a:off x="4641" y="3016"/>
                <a:ext cx="13" cy="304"/>
              </a:xfrm>
              <a:prstGeom prst="rect">
                <a:avLst/>
              </a:prstGeom>
              <a:solidFill>
                <a:srgbClr val="CCEFFF"/>
              </a:solidFill>
              <a:ln w="9525">
                <a:noFill/>
                <a:miter lim="800000"/>
                <a:headEnd/>
                <a:tailEnd/>
              </a:ln>
            </p:spPr>
            <p:txBody>
              <a:bodyPr/>
              <a:lstStyle/>
              <a:p>
                <a:endParaRPr lang="en-US" dirty="0">
                  <a:solidFill>
                    <a:prstClr val="white"/>
                  </a:solidFill>
                </a:endParaRPr>
              </a:p>
            </p:txBody>
          </p:sp>
          <p:sp>
            <p:nvSpPr>
              <p:cNvPr id="39008" name="Rectangle 64"/>
              <p:cNvSpPr>
                <a:spLocks noChangeArrowheads="1"/>
              </p:cNvSpPr>
              <p:nvPr/>
            </p:nvSpPr>
            <p:spPr bwMode="auto">
              <a:xfrm>
                <a:off x="4654" y="3016"/>
                <a:ext cx="13" cy="304"/>
              </a:xfrm>
              <a:prstGeom prst="rect">
                <a:avLst/>
              </a:prstGeom>
              <a:solidFill>
                <a:srgbClr val="CCF1FF"/>
              </a:solidFill>
              <a:ln w="9525">
                <a:noFill/>
                <a:miter lim="800000"/>
                <a:headEnd/>
                <a:tailEnd/>
              </a:ln>
            </p:spPr>
            <p:txBody>
              <a:bodyPr/>
              <a:lstStyle/>
              <a:p>
                <a:endParaRPr lang="en-US" dirty="0">
                  <a:solidFill>
                    <a:prstClr val="white"/>
                  </a:solidFill>
                </a:endParaRPr>
              </a:p>
            </p:txBody>
          </p:sp>
          <p:sp>
            <p:nvSpPr>
              <p:cNvPr id="39009" name="Rectangle 65"/>
              <p:cNvSpPr>
                <a:spLocks noChangeArrowheads="1"/>
              </p:cNvSpPr>
              <p:nvPr/>
            </p:nvSpPr>
            <p:spPr bwMode="auto">
              <a:xfrm>
                <a:off x="4667" y="3016"/>
                <a:ext cx="10" cy="304"/>
              </a:xfrm>
              <a:prstGeom prst="rect">
                <a:avLst/>
              </a:prstGeom>
              <a:solidFill>
                <a:srgbClr val="CCF3FF"/>
              </a:solidFill>
              <a:ln w="9525">
                <a:noFill/>
                <a:miter lim="800000"/>
                <a:headEnd/>
                <a:tailEnd/>
              </a:ln>
            </p:spPr>
            <p:txBody>
              <a:bodyPr/>
              <a:lstStyle/>
              <a:p>
                <a:endParaRPr lang="en-US" dirty="0">
                  <a:solidFill>
                    <a:prstClr val="white"/>
                  </a:solidFill>
                </a:endParaRPr>
              </a:p>
            </p:txBody>
          </p:sp>
          <p:sp>
            <p:nvSpPr>
              <p:cNvPr id="39010" name="Rectangle 66"/>
              <p:cNvSpPr>
                <a:spLocks noChangeArrowheads="1"/>
              </p:cNvSpPr>
              <p:nvPr/>
            </p:nvSpPr>
            <p:spPr bwMode="auto">
              <a:xfrm>
                <a:off x="4677" y="3016"/>
                <a:ext cx="11" cy="304"/>
              </a:xfrm>
              <a:prstGeom prst="rect">
                <a:avLst/>
              </a:prstGeom>
              <a:solidFill>
                <a:srgbClr val="CCF5FF"/>
              </a:solidFill>
              <a:ln w="9525">
                <a:noFill/>
                <a:miter lim="800000"/>
                <a:headEnd/>
                <a:tailEnd/>
              </a:ln>
            </p:spPr>
            <p:txBody>
              <a:bodyPr/>
              <a:lstStyle/>
              <a:p>
                <a:endParaRPr lang="en-US" dirty="0">
                  <a:solidFill>
                    <a:prstClr val="white"/>
                  </a:solidFill>
                </a:endParaRPr>
              </a:p>
            </p:txBody>
          </p:sp>
          <p:sp>
            <p:nvSpPr>
              <p:cNvPr id="39011" name="Rectangle 67"/>
              <p:cNvSpPr>
                <a:spLocks noChangeArrowheads="1"/>
              </p:cNvSpPr>
              <p:nvPr/>
            </p:nvSpPr>
            <p:spPr bwMode="auto">
              <a:xfrm>
                <a:off x="4688" y="3016"/>
                <a:ext cx="11" cy="304"/>
              </a:xfrm>
              <a:prstGeom prst="rect">
                <a:avLst/>
              </a:prstGeom>
              <a:solidFill>
                <a:srgbClr val="CCF7FF"/>
              </a:solidFill>
              <a:ln w="9525">
                <a:noFill/>
                <a:miter lim="800000"/>
                <a:headEnd/>
                <a:tailEnd/>
              </a:ln>
            </p:spPr>
            <p:txBody>
              <a:bodyPr/>
              <a:lstStyle/>
              <a:p>
                <a:endParaRPr lang="en-US" dirty="0">
                  <a:solidFill>
                    <a:prstClr val="white"/>
                  </a:solidFill>
                </a:endParaRPr>
              </a:p>
            </p:txBody>
          </p:sp>
          <p:sp>
            <p:nvSpPr>
              <p:cNvPr id="39012" name="Rectangle 68"/>
              <p:cNvSpPr>
                <a:spLocks noChangeArrowheads="1"/>
              </p:cNvSpPr>
              <p:nvPr/>
            </p:nvSpPr>
            <p:spPr bwMode="auto">
              <a:xfrm>
                <a:off x="4699" y="3016"/>
                <a:ext cx="12" cy="304"/>
              </a:xfrm>
              <a:prstGeom prst="rect">
                <a:avLst/>
              </a:prstGeom>
              <a:solidFill>
                <a:srgbClr val="CCF9FF"/>
              </a:solidFill>
              <a:ln w="9525">
                <a:noFill/>
                <a:miter lim="800000"/>
                <a:headEnd/>
                <a:tailEnd/>
              </a:ln>
            </p:spPr>
            <p:txBody>
              <a:bodyPr/>
              <a:lstStyle/>
              <a:p>
                <a:endParaRPr lang="en-US" dirty="0">
                  <a:solidFill>
                    <a:prstClr val="white"/>
                  </a:solidFill>
                </a:endParaRPr>
              </a:p>
            </p:txBody>
          </p:sp>
          <p:sp>
            <p:nvSpPr>
              <p:cNvPr id="39013" name="Rectangle 69"/>
              <p:cNvSpPr>
                <a:spLocks noChangeArrowheads="1"/>
              </p:cNvSpPr>
              <p:nvPr/>
            </p:nvSpPr>
            <p:spPr bwMode="auto">
              <a:xfrm>
                <a:off x="4711" y="3016"/>
                <a:ext cx="13" cy="304"/>
              </a:xfrm>
              <a:prstGeom prst="rect">
                <a:avLst/>
              </a:prstGeom>
              <a:solidFill>
                <a:srgbClr val="CCFBFF"/>
              </a:solidFill>
              <a:ln w="9525">
                <a:noFill/>
                <a:miter lim="800000"/>
                <a:headEnd/>
                <a:tailEnd/>
              </a:ln>
            </p:spPr>
            <p:txBody>
              <a:bodyPr/>
              <a:lstStyle/>
              <a:p>
                <a:endParaRPr lang="en-US" dirty="0">
                  <a:solidFill>
                    <a:prstClr val="white"/>
                  </a:solidFill>
                </a:endParaRPr>
              </a:p>
            </p:txBody>
          </p:sp>
          <p:sp>
            <p:nvSpPr>
              <p:cNvPr id="39014" name="Rectangle 70"/>
              <p:cNvSpPr>
                <a:spLocks noChangeArrowheads="1"/>
              </p:cNvSpPr>
              <p:nvPr/>
            </p:nvSpPr>
            <p:spPr bwMode="auto">
              <a:xfrm>
                <a:off x="4724" y="3016"/>
                <a:ext cx="13" cy="304"/>
              </a:xfrm>
              <a:prstGeom prst="rect">
                <a:avLst/>
              </a:prstGeom>
              <a:solidFill>
                <a:srgbClr val="CCFDFF"/>
              </a:solidFill>
              <a:ln w="9525">
                <a:noFill/>
                <a:miter lim="800000"/>
                <a:headEnd/>
                <a:tailEnd/>
              </a:ln>
            </p:spPr>
            <p:txBody>
              <a:bodyPr/>
              <a:lstStyle/>
              <a:p>
                <a:endParaRPr lang="en-US" dirty="0">
                  <a:solidFill>
                    <a:prstClr val="white"/>
                  </a:solidFill>
                </a:endParaRPr>
              </a:p>
            </p:txBody>
          </p:sp>
          <p:sp>
            <p:nvSpPr>
              <p:cNvPr id="39015" name="Rectangle 71"/>
              <p:cNvSpPr>
                <a:spLocks noChangeArrowheads="1"/>
              </p:cNvSpPr>
              <p:nvPr/>
            </p:nvSpPr>
            <p:spPr bwMode="auto">
              <a:xfrm>
                <a:off x="4737" y="3016"/>
                <a:ext cx="2" cy="304"/>
              </a:xfrm>
              <a:prstGeom prst="rect">
                <a:avLst/>
              </a:prstGeom>
              <a:solidFill>
                <a:srgbClr val="CCFFFF"/>
              </a:solidFill>
              <a:ln w="9525">
                <a:noFill/>
                <a:miter lim="800000"/>
                <a:headEnd/>
                <a:tailEnd/>
              </a:ln>
            </p:spPr>
            <p:txBody>
              <a:bodyPr/>
              <a:lstStyle/>
              <a:p>
                <a:endParaRPr lang="en-US" dirty="0">
                  <a:solidFill>
                    <a:prstClr val="white"/>
                  </a:solidFill>
                </a:endParaRPr>
              </a:p>
            </p:txBody>
          </p:sp>
          <p:sp>
            <p:nvSpPr>
              <p:cNvPr id="39016" name="Rectangle 72"/>
              <p:cNvSpPr>
                <a:spLocks noChangeArrowheads="1"/>
              </p:cNvSpPr>
              <p:nvPr/>
            </p:nvSpPr>
            <p:spPr bwMode="auto">
              <a:xfrm>
                <a:off x="4132" y="3016"/>
                <a:ext cx="607" cy="303"/>
              </a:xfrm>
              <a:prstGeom prst="rect">
                <a:avLst/>
              </a:prstGeom>
              <a:solidFill>
                <a:srgbClr val="D197D5"/>
              </a:solidFill>
              <a:ln w="6">
                <a:solidFill>
                  <a:srgbClr val="000000"/>
                </a:solidFill>
                <a:miter lim="800000"/>
                <a:headEnd/>
                <a:tailEnd/>
              </a:ln>
            </p:spPr>
            <p:txBody>
              <a:bodyPr/>
              <a:lstStyle/>
              <a:p>
                <a:endParaRPr lang="en-US" dirty="0">
                  <a:solidFill>
                    <a:prstClr val="white"/>
                  </a:solidFill>
                </a:endParaRPr>
              </a:p>
            </p:txBody>
          </p:sp>
          <p:sp>
            <p:nvSpPr>
              <p:cNvPr id="39017" name="Rectangle 73"/>
              <p:cNvSpPr>
                <a:spLocks noChangeArrowheads="1"/>
              </p:cNvSpPr>
              <p:nvPr/>
            </p:nvSpPr>
            <p:spPr bwMode="auto">
              <a:xfrm>
                <a:off x="4229" y="3074"/>
                <a:ext cx="201"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DPW</a:t>
                </a:r>
                <a:endParaRPr lang="en-US" sz="1200" dirty="0">
                  <a:solidFill>
                    <a:prstClr val="white"/>
                  </a:solidFill>
                </a:endParaRPr>
              </a:p>
            </p:txBody>
          </p:sp>
          <p:sp>
            <p:nvSpPr>
              <p:cNvPr id="39018" name="Rectangle 74"/>
              <p:cNvSpPr>
                <a:spLocks noChangeArrowheads="1"/>
              </p:cNvSpPr>
              <p:nvPr/>
            </p:nvSpPr>
            <p:spPr bwMode="auto">
              <a:xfrm>
                <a:off x="4406" y="3074"/>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a:t>
                </a:r>
                <a:endParaRPr lang="en-US" dirty="0">
                  <a:solidFill>
                    <a:prstClr val="white"/>
                  </a:solidFill>
                </a:endParaRPr>
              </a:p>
            </p:txBody>
          </p:sp>
          <p:sp>
            <p:nvSpPr>
              <p:cNvPr id="39019" name="Rectangle 75"/>
              <p:cNvSpPr>
                <a:spLocks noChangeArrowheads="1"/>
              </p:cNvSpPr>
              <p:nvPr/>
            </p:nvSpPr>
            <p:spPr bwMode="auto">
              <a:xfrm>
                <a:off x="4427" y="3074"/>
                <a:ext cx="259"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DDOT</a:t>
                </a:r>
                <a:r>
                  <a:rPr lang="en-US" sz="900" b="1" dirty="0">
                    <a:solidFill>
                      <a:srgbClr val="000000"/>
                    </a:solidFill>
                  </a:rPr>
                  <a:t> </a:t>
                </a:r>
                <a:endParaRPr lang="en-US" sz="900" dirty="0">
                  <a:solidFill>
                    <a:prstClr val="white"/>
                  </a:solidFill>
                </a:endParaRPr>
              </a:p>
            </p:txBody>
          </p:sp>
          <p:sp>
            <p:nvSpPr>
              <p:cNvPr id="39020" name="Rectangle 76"/>
              <p:cNvSpPr>
                <a:spLocks noChangeArrowheads="1"/>
              </p:cNvSpPr>
              <p:nvPr/>
            </p:nvSpPr>
            <p:spPr bwMode="auto">
              <a:xfrm>
                <a:off x="4154" y="3170"/>
                <a:ext cx="577"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Safety Officer</a:t>
                </a:r>
                <a:endParaRPr lang="en-US" sz="1200" dirty="0">
                  <a:solidFill>
                    <a:prstClr val="white"/>
                  </a:solidFill>
                </a:endParaRPr>
              </a:p>
            </p:txBody>
          </p:sp>
          <p:sp>
            <p:nvSpPr>
              <p:cNvPr id="39021" name="Rectangle 77"/>
              <p:cNvSpPr>
                <a:spLocks noChangeArrowheads="1"/>
              </p:cNvSpPr>
              <p:nvPr/>
            </p:nvSpPr>
            <p:spPr bwMode="auto">
              <a:xfrm>
                <a:off x="3375" y="3016"/>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22" name="Rectangle 78"/>
              <p:cNvSpPr>
                <a:spLocks noChangeArrowheads="1"/>
              </p:cNvSpPr>
              <p:nvPr/>
            </p:nvSpPr>
            <p:spPr bwMode="auto">
              <a:xfrm>
                <a:off x="3375" y="3016"/>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23" name="Rectangle 79"/>
              <p:cNvSpPr>
                <a:spLocks noChangeArrowheads="1"/>
              </p:cNvSpPr>
              <p:nvPr/>
            </p:nvSpPr>
            <p:spPr bwMode="auto">
              <a:xfrm>
                <a:off x="3407" y="3074"/>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24" name="Rectangle 80"/>
              <p:cNvSpPr>
                <a:spLocks noChangeArrowheads="1"/>
              </p:cNvSpPr>
              <p:nvPr/>
            </p:nvSpPr>
            <p:spPr bwMode="auto">
              <a:xfrm>
                <a:off x="3564" y="3120"/>
                <a:ext cx="270" cy="117"/>
              </a:xfrm>
              <a:prstGeom prst="rect">
                <a:avLst/>
              </a:prstGeom>
              <a:noFill/>
              <a:ln w="9525">
                <a:noFill/>
                <a:miter lim="800000"/>
                <a:headEnd/>
                <a:tailEnd/>
              </a:ln>
            </p:spPr>
            <p:txBody>
              <a:bodyPr wrap="square" lIns="0" tIns="0" rIns="0" bIns="0">
                <a:spAutoFit/>
              </a:bodyPr>
              <a:lstStyle/>
              <a:p>
                <a:r>
                  <a:rPr lang="en-US" sz="1400" b="1" dirty="0">
                    <a:solidFill>
                      <a:srgbClr val="000000"/>
                    </a:solidFill>
                  </a:rPr>
                  <a:t>PIO</a:t>
                </a:r>
                <a:endParaRPr lang="en-US" sz="1400" dirty="0">
                  <a:solidFill>
                    <a:prstClr val="white"/>
                  </a:solidFill>
                </a:endParaRPr>
              </a:p>
            </p:txBody>
          </p:sp>
          <p:sp>
            <p:nvSpPr>
              <p:cNvPr id="39025" name="Rectangle 81"/>
              <p:cNvSpPr>
                <a:spLocks noChangeArrowheads="1"/>
              </p:cNvSpPr>
              <p:nvPr/>
            </p:nvSpPr>
            <p:spPr bwMode="auto">
              <a:xfrm>
                <a:off x="4132" y="2258"/>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26" name="Rectangle 82"/>
              <p:cNvSpPr>
                <a:spLocks noChangeArrowheads="1"/>
              </p:cNvSpPr>
              <p:nvPr/>
            </p:nvSpPr>
            <p:spPr bwMode="auto">
              <a:xfrm>
                <a:off x="4132" y="2258"/>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27" name="Rectangle 83"/>
              <p:cNvSpPr>
                <a:spLocks noChangeArrowheads="1"/>
              </p:cNvSpPr>
              <p:nvPr/>
            </p:nvSpPr>
            <p:spPr bwMode="auto">
              <a:xfrm>
                <a:off x="4153" y="2271"/>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28" name="Rectangle 84"/>
              <p:cNvSpPr>
                <a:spLocks noChangeArrowheads="1"/>
              </p:cNvSpPr>
              <p:nvPr/>
            </p:nvSpPr>
            <p:spPr bwMode="auto">
              <a:xfrm>
                <a:off x="4197" y="2334"/>
                <a:ext cx="492"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Customer</a:t>
                </a:r>
                <a:r>
                  <a:rPr lang="en-US" sz="1000" b="1" dirty="0">
                    <a:solidFill>
                      <a:srgbClr val="000000"/>
                    </a:solidFill>
                  </a:rPr>
                  <a:t> </a:t>
                </a:r>
                <a:endParaRPr lang="en-US" dirty="0">
                  <a:solidFill>
                    <a:prstClr val="white"/>
                  </a:solidFill>
                </a:endParaRPr>
              </a:p>
            </p:txBody>
          </p:sp>
          <p:sp>
            <p:nvSpPr>
              <p:cNvPr id="39029" name="Rectangle 85"/>
              <p:cNvSpPr>
                <a:spLocks noChangeArrowheads="1"/>
              </p:cNvSpPr>
              <p:nvPr/>
            </p:nvSpPr>
            <p:spPr bwMode="auto">
              <a:xfrm>
                <a:off x="4249" y="2427"/>
                <a:ext cx="380" cy="117"/>
              </a:xfrm>
              <a:prstGeom prst="rect">
                <a:avLst/>
              </a:prstGeom>
              <a:noFill/>
              <a:ln w="9525">
                <a:noFill/>
                <a:miter lim="800000"/>
                <a:headEnd/>
                <a:tailEnd/>
              </a:ln>
            </p:spPr>
            <p:txBody>
              <a:bodyPr wrap="none" lIns="0" tIns="0" rIns="0" bIns="0">
                <a:spAutoFit/>
              </a:bodyPr>
              <a:lstStyle/>
              <a:p>
                <a:r>
                  <a:rPr lang="en-US" sz="1400" b="1" dirty="0">
                    <a:solidFill>
                      <a:srgbClr val="000000"/>
                    </a:solidFill>
                  </a:rPr>
                  <a:t>Service</a:t>
                </a:r>
                <a:r>
                  <a:rPr lang="en-US" sz="1000" b="1" dirty="0">
                    <a:solidFill>
                      <a:srgbClr val="000000"/>
                    </a:solidFill>
                  </a:rPr>
                  <a:t> </a:t>
                </a:r>
                <a:endParaRPr lang="en-US" dirty="0">
                  <a:solidFill>
                    <a:prstClr val="white"/>
                  </a:solidFill>
                </a:endParaRPr>
              </a:p>
            </p:txBody>
          </p:sp>
          <p:sp>
            <p:nvSpPr>
              <p:cNvPr id="39030" name="Rectangle 86"/>
              <p:cNvSpPr>
                <a:spLocks noChangeArrowheads="1"/>
              </p:cNvSpPr>
              <p:nvPr/>
            </p:nvSpPr>
            <p:spPr bwMode="auto">
              <a:xfrm>
                <a:off x="3375" y="2258"/>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31" name="Rectangle 87"/>
              <p:cNvSpPr>
                <a:spLocks noChangeArrowheads="1"/>
              </p:cNvSpPr>
              <p:nvPr/>
            </p:nvSpPr>
            <p:spPr bwMode="auto">
              <a:xfrm>
                <a:off x="3375" y="2258"/>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33" name="Rectangle 89"/>
              <p:cNvSpPr>
                <a:spLocks noChangeArrowheads="1"/>
              </p:cNvSpPr>
              <p:nvPr/>
            </p:nvSpPr>
            <p:spPr bwMode="auto">
              <a:xfrm>
                <a:off x="3453" y="2325"/>
                <a:ext cx="488" cy="150"/>
              </a:xfrm>
              <a:prstGeom prst="rect">
                <a:avLst/>
              </a:prstGeom>
              <a:noFill/>
              <a:ln w="9525">
                <a:noFill/>
                <a:miter lim="800000"/>
                <a:headEnd/>
                <a:tailEnd/>
              </a:ln>
            </p:spPr>
            <p:txBody>
              <a:bodyPr wrap="square" lIns="0" tIns="0" rIns="0" bIns="0">
                <a:spAutoFit/>
              </a:bodyPr>
              <a:lstStyle/>
              <a:p>
                <a:r>
                  <a:rPr lang="en-US" dirty="0">
                    <a:solidFill>
                      <a:prstClr val="white"/>
                    </a:solidFill>
                  </a:rPr>
                  <a:t>  </a:t>
                </a:r>
                <a:r>
                  <a:rPr lang="en-US" sz="1400" b="1" dirty="0">
                    <a:solidFill>
                      <a:prstClr val="black"/>
                    </a:solidFill>
                  </a:rPr>
                  <a:t>Fleet</a:t>
                </a:r>
              </a:p>
            </p:txBody>
          </p:sp>
          <p:sp>
            <p:nvSpPr>
              <p:cNvPr id="39034" name="Rectangle 90"/>
              <p:cNvSpPr>
                <a:spLocks noChangeArrowheads="1"/>
              </p:cNvSpPr>
              <p:nvPr/>
            </p:nvSpPr>
            <p:spPr bwMode="auto">
              <a:xfrm>
                <a:off x="3375" y="2637"/>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35" name="Rectangle 91"/>
              <p:cNvSpPr>
                <a:spLocks noChangeArrowheads="1"/>
              </p:cNvSpPr>
              <p:nvPr/>
            </p:nvSpPr>
            <p:spPr bwMode="auto">
              <a:xfrm>
                <a:off x="3375" y="2637"/>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36" name="Rectangle 92"/>
              <p:cNvSpPr>
                <a:spLocks noChangeArrowheads="1"/>
              </p:cNvSpPr>
              <p:nvPr/>
            </p:nvSpPr>
            <p:spPr bwMode="auto">
              <a:xfrm>
                <a:off x="3455" y="2695"/>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37" name="Rectangle 93"/>
              <p:cNvSpPr>
                <a:spLocks noChangeArrowheads="1"/>
              </p:cNvSpPr>
              <p:nvPr/>
            </p:nvSpPr>
            <p:spPr bwMode="auto">
              <a:xfrm>
                <a:off x="3397" y="2718"/>
                <a:ext cx="546" cy="117"/>
              </a:xfrm>
              <a:prstGeom prst="rect">
                <a:avLst/>
              </a:prstGeom>
              <a:noFill/>
              <a:ln w="9525">
                <a:noFill/>
                <a:miter lim="800000"/>
                <a:headEnd/>
                <a:tailEnd/>
              </a:ln>
            </p:spPr>
            <p:txBody>
              <a:bodyPr wrap="none" lIns="0" tIns="0" rIns="0" bIns="0">
                <a:spAutoFit/>
              </a:bodyPr>
              <a:lstStyle/>
              <a:p>
                <a:r>
                  <a:rPr lang="en-US" sz="1100" b="1" dirty="0">
                    <a:solidFill>
                      <a:srgbClr val="000000"/>
                    </a:solidFill>
                  </a:rPr>
                  <a:t>    </a:t>
                </a:r>
                <a:r>
                  <a:rPr lang="en-US" sz="1400" b="1" dirty="0">
                    <a:solidFill>
                      <a:srgbClr val="000000"/>
                    </a:solidFill>
                  </a:rPr>
                  <a:t>Logistics</a:t>
                </a:r>
                <a:r>
                  <a:rPr lang="en-US" sz="1100" b="1" dirty="0">
                    <a:solidFill>
                      <a:srgbClr val="000000"/>
                    </a:solidFill>
                  </a:rPr>
                  <a:t> </a:t>
                </a:r>
                <a:endParaRPr lang="en-US" sz="1100" dirty="0">
                  <a:solidFill>
                    <a:prstClr val="white"/>
                  </a:solidFill>
                </a:endParaRPr>
              </a:p>
            </p:txBody>
          </p:sp>
          <p:sp>
            <p:nvSpPr>
              <p:cNvPr id="39089" name="Rectangle 145"/>
              <p:cNvSpPr>
                <a:spLocks noChangeArrowheads="1"/>
              </p:cNvSpPr>
              <p:nvPr/>
            </p:nvSpPr>
            <p:spPr bwMode="auto">
              <a:xfrm>
                <a:off x="2218" y="2262"/>
                <a:ext cx="3" cy="304"/>
              </a:xfrm>
              <a:prstGeom prst="rect">
                <a:avLst/>
              </a:prstGeom>
              <a:solidFill>
                <a:srgbClr val="CCFFFF"/>
              </a:solidFill>
              <a:ln w="9525">
                <a:noFill/>
                <a:miter lim="800000"/>
                <a:headEnd/>
                <a:tailEnd/>
              </a:ln>
            </p:spPr>
            <p:txBody>
              <a:bodyPr/>
              <a:lstStyle/>
              <a:p>
                <a:endParaRPr lang="en-US" dirty="0">
                  <a:solidFill>
                    <a:prstClr val="white"/>
                  </a:solidFill>
                </a:endParaRPr>
              </a:p>
            </p:txBody>
          </p:sp>
          <p:sp>
            <p:nvSpPr>
              <p:cNvPr id="39092" name="Rectangle 148"/>
              <p:cNvSpPr>
                <a:spLocks noChangeArrowheads="1"/>
              </p:cNvSpPr>
              <p:nvPr/>
            </p:nvSpPr>
            <p:spPr bwMode="auto">
              <a:xfrm>
                <a:off x="1715" y="2316"/>
                <a:ext cx="0" cy="85"/>
              </a:xfrm>
              <a:prstGeom prst="rect">
                <a:avLst/>
              </a:prstGeom>
              <a:noFill/>
              <a:ln w="9525">
                <a:noFill/>
                <a:miter lim="800000"/>
                <a:headEnd/>
                <a:tailEnd/>
              </a:ln>
            </p:spPr>
            <p:txBody>
              <a:bodyPr wrap="none" lIns="0" tIns="0" rIns="0" bIns="0">
                <a:spAutoFit/>
              </a:bodyPr>
              <a:lstStyle/>
              <a:p>
                <a:endParaRPr lang="en-US" sz="900" dirty="0">
                  <a:solidFill>
                    <a:prstClr val="white"/>
                  </a:solidFill>
                </a:endParaRPr>
              </a:p>
            </p:txBody>
          </p:sp>
          <p:sp>
            <p:nvSpPr>
              <p:cNvPr id="39093" name="Rectangle 149"/>
              <p:cNvSpPr>
                <a:spLocks noChangeArrowheads="1"/>
              </p:cNvSpPr>
              <p:nvPr/>
            </p:nvSpPr>
            <p:spPr bwMode="auto">
              <a:xfrm>
                <a:off x="2006" y="2316"/>
                <a:ext cx="0" cy="169"/>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95" name="Rectangle 151"/>
              <p:cNvSpPr>
                <a:spLocks noChangeArrowheads="1"/>
              </p:cNvSpPr>
              <p:nvPr/>
            </p:nvSpPr>
            <p:spPr bwMode="auto">
              <a:xfrm>
                <a:off x="1705" y="2407"/>
                <a:ext cx="21" cy="84"/>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 </a:t>
                </a:r>
                <a:endParaRPr lang="en-US" dirty="0">
                  <a:solidFill>
                    <a:prstClr val="white"/>
                  </a:solidFill>
                </a:endParaRPr>
              </a:p>
            </p:txBody>
          </p:sp>
          <p:sp>
            <p:nvSpPr>
              <p:cNvPr id="39096" name="Rectangle 152"/>
              <p:cNvSpPr>
                <a:spLocks noChangeArrowheads="1"/>
              </p:cNvSpPr>
              <p:nvPr/>
            </p:nvSpPr>
            <p:spPr bwMode="auto">
              <a:xfrm>
                <a:off x="2443" y="3466"/>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97" name="Rectangle 153"/>
              <p:cNvSpPr>
                <a:spLocks noChangeArrowheads="1"/>
              </p:cNvSpPr>
              <p:nvPr/>
            </p:nvSpPr>
            <p:spPr bwMode="auto">
              <a:xfrm>
                <a:off x="2448" y="3461"/>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98" name="Rectangle 154"/>
              <p:cNvSpPr>
                <a:spLocks noChangeArrowheads="1"/>
              </p:cNvSpPr>
              <p:nvPr/>
            </p:nvSpPr>
            <p:spPr bwMode="auto">
              <a:xfrm>
                <a:off x="2524" y="3604"/>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99" name="Rectangle 155"/>
              <p:cNvSpPr>
                <a:spLocks noChangeArrowheads="1"/>
              </p:cNvSpPr>
              <p:nvPr/>
            </p:nvSpPr>
            <p:spPr bwMode="auto">
              <a:xfrm>
                <a:off x="2524" y="3487"/>
                <a:ext cx="470"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NHS </a:t>
                </a:r>
                <a:r>
                  <a:rPr lang="en-US" sz="1400" b="1" dirty="0" smtClean="0">
                    <a:solidFill>
                      <a:srgbClr val="000000"/>
                    </a:solidFill>
                  </a:rPr>
                  <a:t>Shift</a:t>
                </a:r>
              </a:p>
              <a:p>
                <a:r>
                  <a:rPr lang="en-US" sz="1400" b="1" dirty="0" smtClean="0">
                    <a:solidFill>
                      <a:srgbClr val="000000"/>
                    </a:solidFill>
                  </a:rPr>
                  <a:t>       B</a:t>
                </a:r>
                <a:endParaRPr lang="en-US" sz="1400" dirty="0">
                  <a:solidFill>
                    <a:prstClr val="white"/>
                  </a:solidFill>
                </a:endParaRPr>
              </a:p>
            </p:txBody>
          </p:sp>
          <p:sp>
            <p:nvSpPr>
              <p:cNvPr id="39100" name="Rectangle 156"/>
              <p:cNvSpPr>
                <a:spLocks noChangeArrowheads="1"/>
              </p:cNvSpPr>
              <p:nvPr/>
            </p:nvSpPr>
            <p:spPr bwMode="auto">
              <a:xfrm>
                <a:off x="952" y="2999"/>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01" name="Rectangle 157"/>
              <p:cNvSpPr>
                <a:spLocks noChangeArrowheads="1"/>
              </p:cNvSpPr>
              <p:nvPr/>
            </p:nvSpPr>
            <p:spPr bwMode="auto">
              <a:xfrm>
                <a:off x="953" y="3001"/>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02" name="Rectangle 158"/>
              <p:cNvSpPr>
                <a:spLocks noChangeArrowheads="1"/>
              </p:cNvSpPr>
              <p:nvPr/>
            </p:nvSpPr>
            <p:spPr bwMode="auto">
              <a:xfrm>
                <a:off x="993" y="3226"/>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03" name="Rectangle 159"/>
              <p:cNvSpPr>
                <a:spLocks noChangeArrowheads="1"/>
              </p:cNvSpPr>
              <p:nvPr/>
            </p:nvSpPr>
            <p:spPr bwMode="auto">
              <a:xfrm>
                <a:off x="987" y="3036"/>
                <a:ext cx="538"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DDOT </a:t>
                </a:r>
                <a:r>
                  <a:rPr lang="en-US" sz="1400" b="1" dirty="0" smtClean="0">
                    <a:solidFill>
                      <a:srgbClr val="000000"/>
                    </a:solidFill>
                  </a:rPr>
                  <a:t>Shift</a:t>
                </a:r>
              </a:p>
              <a:p>
                <a:r>
                  <a:rPr lang="en-US" sz="1400" b="1" dirty="0" smtClean="0">
                    <a:solidFill>
                      <a:srgbClr val="000000"/>
                    </a:solidFill>
                  </a:rPr>
                  <a:t>        </a:t>
                </a:r>
                <a:r>
                  <a:rPr lang="en-US" sz="1400" b="1" dirty="0">
                    <a:solidFill>
                      <a:srgbClr val="000000"/>
                    </a:solidFill>
                  </a:rPr>
                  <a:t>A</a:t>
                </a:r>
                <a:endParaRPr lang="en-US" sz="1400" dirty="0">
                  <a:solidFill>
                    <a:prstClr val="white"/>
                  </a:solidFill>
                </a:endParaRPr>
              </a:p>
            </p:txBody>
          </p:sp>
          <p:sp>
            <p:nvSpPr>
              <p:cNvPr id="39104" name="Rectangle 160"/>
              <p:cNvSpPr>
                <a:spLocks noChangeArrowheads="1"/>
              </p:cNvSpPr>
              <p:nvPr/>
            </p:nvSpPr>
            <p:spPr bwMode="auto">
              <a:xfrm>
                <a:off x="949" y="3425"/>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05" name="Rectangle 161"/>
              <p:cNvSpPr>
                <a:spLocks noChangeArrowheads="1"/>
              </p:cNvSpPr>
              <p:nvPr/>
            </p:nvSpPr>
            <p:spPr bwMode="auto">
              <a:xfrm>
                <a:off x="949" y="3425"/>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06" name="Rectangle 162"/>
              <p:cNvSpPr>
                <a:spLocks noChangeArrowheads="1"/>
              </p:cNvSpPr>
              <p:nvPr/>
            </p:nvSpPr>
            <p:spPr bwMode="auto">
              <a:xfrm>
                <a:off x="1006" y="3604"/>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07" name="Rectangle 163"/>
              <p:cNvSpPr>
                <a:spLocks noChangeArrowheads="1"/>
              </p:cNvSpPr>
              <p:nvPr/>
            </p:nvSpPr>
            <p:spPr bwMode="auto">
              <a:xfrm>
                <a:off x="975" y="3456"/>
                <a:ext cx="538"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DDOT </a:t>
                </a:r>
                <a:r>
                  <a:rPr lang="en-US" sz="1400" b="1" dirty="0" smtClean="0">
                    <a:solidFill>
                      <a:srgbClr val="000000"/>
                    </a:solidFill>
                  </a:rPr>
                  <a:t>Shift</a:t>
                </a:r>
              </a:p>
              <a:p>
                <a:r>
                  <a:rPr lang="en-US" sz="1400" b="1" dirty="0" smtClean="0">
                    <a:solidFill>
                      <a:srgbClr val="000000"/>
                    </a:solidFill>
                  </a:rPr>
                  <a:t>        B</a:t>
                </a:r>
                <a:endParaRPr lang="en-US" sz="1400" dirty="0">
                  <a:solidFill>
                    <a:prstClr val="white"/>
                  </a:solidFill>
                </a:endParaRPr>
              </a:p>
            </p:txBody>
          </p:sp>
          <p:sp>
            <p:nvSpPr>
              <p:cNvPr id="39108" name="Rectangle 164"/>
              <p:cNvSpPr>
                <a:spLocks noChangeArrowheads="1"/>
              </p:cNvSpPr>
              <p:nvPr/>
            </p:nvSpPr>
            <p:spPr bwMode="auto">
              <a:xfrm>
                <a:off x="2450" y="2999"/>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09" name="Rectangle 165"/>
              <p:cNvSpPr>
                <a:spLocks noChangeArrowheads="1"/>
              </p:cNvSpPr>
              <p:nvPr/>
            </p:nvSpPr>
            <p:spPr bwMode="auto">
              <a:xfrm>
                <a:off x="2456" y="2999"/>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10" name="Rectangle 166"/>
              <p:cNvSpPr>
                <a:spLocks noChangeArrowheads="1"/>
              </p:cNvSpPr>
              <p:nvPr/>
            </p:nvSpPr>
            <p:spPr bwMode="auto">
              <a:xfrm>
                <a:off x="2516" y="3226"/>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11" name="Rectangle 167"/>
              <p:cNvSpPr>
                <a:spLocks noChangeArrowheads="1"/>
              </p:cNvSpPr>
              <p:nvPr/>
            </p:nvSpPr>
            <p:spPr bwMode="auto">
              <a:xfrm>
                <a:off x="2506" y="3035"/>
                <a:ext cx="470"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NHS </a:t>
                </a:r>
                <a:r>
                  <a:rPr lang="en-US" sz="1400" b="1" dirty="0" smtClean="0">
                    <a:solidFill>
                      <a:srgbClr val="000000"/>
                    </a:solidFill>
                  </a:rPr>
                  <a:t>Shift</a:t>
                </a:r>
              </a:p>
              <a:p>
                <a:r>
                  <a:rPr lang="en-US" sz="1400" b="1" dirty="0" smtClean="0">
                    <a:solidFill>
                      <a:srgbClr val="000000"/>
                    </a:solidFill>
                  </a:rPr>
                  <a:t>      A</a:t>
                </a:r>
                <a:endParaRPr lang="en-US" sz="1400" dirty="0">
                  <a:solidFill>
                    <a:prstClr val="white"/>
                  </a:solidFill>
                </a:endParaRPr>
              </a:p>
            </p:txBody>
          </p:sp>
          <p:sp>
            <p:nvSpPr>
              <p:cNvPr id="39112" name="Rectangle 168"/>
              <p:cNvSpPr>
                <a:spLocks noChangeArrowheads="1"/>
              </p:cNvSpPr>
              <p:nvPr/>
            </p:nvSpPr>
            <p:spPr bwMode="auto">
              <a:xfrm>
                <a:off x="1703" y="3439"/>
                <a:ext cx="606"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13" name="Rectangle 169"/>
              <p:cNvSpPr>
                <a:spLocks noChangeArrowheads="1"/>
              </p:cNvSpPr>
              <p:nvPr/>
            </p:nvSpPr>
            <p:spPr bwMode="auto">
              <a:xfrm>
                <a:off x="1707" y="3439"/>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14" name="Rectangle 170"/>
              <p:cNvSpPr>
                <a:spLocks noChangeArrowheads="1"/>
              </p:cNvSpPr>
              <p:nvPr/>
            </p:nvSpPr>
            <p:spPr bwMode="auto">
              <a:xfrm>
                <a:off x="1819" y="3604"/>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15" name="Rectangle 171"/>
              <p:cNvSpPr>
                <a:spLocks noChangeArrowheads="1"/>
              </p:cNvSpPr>
              <p:nvPr/>
            </p:nvSpPr>
            <p:spPr bwMode="auto">
              <a:xfrm>
                <a:off x="1758" y="3472"/>
                <a:ext cx="495"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DPW </a:t>
                </a:r>
                <a:r>
                  <a:rPr lang="en-US" sz="1400" b="1" dirty="0" smtClean="0">
                    <a:solidFill>
                      <a:srgbClr val="000000"/>
                    </a:solidFill>
                  </a:rPr>
                  <a:t>Shift</a:t>
                </a:r>
              </a:p>
              <a:p>
                <a:r>
                  <a:rPr lang="en-US" sz="1400" b="1" dirty="0" smtClean="0">
                    <a:solidFill>
                      <a:srgbClr val="000000"/>
                    </a:solidFill>
                  </a:rPr>
                  <a:t>       B</a:t>
                </a:r>
                <a:endParaRPr lang="en-US" sz="1400" dirty="0">
                  <a:solidFill>
                    <a:prstClr val="white"/>
                  </a:solidFill>
                </a:endParaRPr>
              </a:p>
            </p:txBody>
          </p:sp>
          <p:sp>
            <p:nvSpPr>
              <p:cNvPr id="39116" name="Rectangle 172"/>
              <p:cNvSpPr>
                <a:spLocks noChangeArrowheads="1"/>
              </p:cNvSpPr>
              <p:nvPr/>
            </p:nvSpPr>
            <p:spPr bwMode="auto">
              <a:xfrm>
                <a:off x="1712" y="2988"/>
                <a:ext cx="606"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17" name="Rectangle 173"/>
              <p:cNvSpPr>
                <a:spLocks noChangeArrowheads="1"/>
              </p:cNvSpPr>
              <p:nvPr/>
            </p:nvSpPr>
            <p:spPr bwMode="auto">
              <a:xfrm>
                <a:off x="1712" y="2988"/>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18" name="Rectangle 174"/>
              <p:cNvSpPr>
                <a:spLocks noChangeArrowheads="1"/>
              </p:cNvSpPr>
              <p:nvPr/>
            </p:nvSpPr>
            <p:spPr bwMode="auto">
              <a:xfrm>
                <a:off x="1770" y="3226"/>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19" name="Rectangle 175"/>
              <p:cNvSpPr>
                <a:spLocks noChangeArrowheads="1"/>
              </p:cNvSpPr>
              <p:nvPr/>
            </p:nvSpPr>
            <p:spPr bwMode="auto">
              <a:xfrm>
                <a:off x="1767" y="3021"/>
                <a:ext cx="495" cy="234"/>
              </a:xfrm>
              <a:prstGeom prst="rect">
                <a:avLst/>
              </a:prstGeom>
              <a:solidFill>
                <a:srgbClr val="D197D5"/>
              </a:solidFill>
              <a:ln w="9525">
                <a:noFill/>
                <a:miter lim="800000"/>
                <a:headEnd/>
                <a:tailEnd/>
              </a:ln>
            </p:spPr>
            <p:txBody>
              <a:bodyPr wrap="none" lIns="0" tIns="0" rIns="0" bIns="0">
                <a:spAutoFit/>
              </a:bodyPr>
              <a:lstStyle/>
              <a:p>
                <a:r>
                  <a:rPr lang="en-US" sz="1400" b="1" dirty="0">
                    <a:solidFill>
                      <a:srgbClr val="000000"/>
                    </a:solidFill>
                  </a:rPr>
                  <a:t>DPW </a:t>
                </a:r>
                <a:r>
                  <a:rPr lang="en-US" sz="1400" b="1" dirty="0" smtClean="0">
                    <a:solidFill>
                      <a:srgbClr val="000000"/>
                    </a:solidFill>
                  </a:rPr>
                  <a:t>Shift</a:t>
                </a:r>
              </a:p>
              <a:p>
                <a:r>
                  <a:rPr lang="en-US" sz="1400" b="1" dirty="0" smtClean="0">
                    <a:solidFill>
                      <a:srgbClr val="000000"/>
                    </a:solidFill>
                  </a:rPr>
                  <a:t>       A</a:t>
                </a:r>
                <a:endParaRPr lang="en-US" sz="1400" dirty="0">
                  <a:solidFill>
                    <a:prstClr val="white"/>
                  </a:solidFill>
                </a:endParaRPr>
              </a:p>
            </p:txBody>
          </p:sp>
          <p:sp>
            <p:nvSpPr>
              <p:cNvPr id="39120" name="Rectangle 179"/>
              <p:cNvSpPr>
                <a:spLocks noChangeArrowheads="1"/>
              </p:cNvSpPr>
              <p:nvPr/>
            </p:nvSpPr>
            <p:spPr bwMode="auto">
              <a:xfrm>
                <a:off x="2617" y="781"/>
                <a:ext cx="909" cy="303"/>
              </a:xfrm>
              <a:prstGeom prst="rect">
                <a:avLst/>
              </a:prstGeom>
              <a:noFill/>
              <a:ln w="9525">
                <a:noFill/>
                <a:miter lim="800000"/>
                <a:headEnd/>
                <a:tailEnd/>
              </a:ln>
            </p:spPr>
            <p:txBody>
              <a:bodyPr/>
              <a:lstStyle/>
              <a:p>
                <a:endParaRPr lang="en-US" dirty="0">
                  <a:solidFill>
                    <a:prstClr val="white"/>
                  </a:solidFill>
                </a:endParaRPr>
              </a:p>
            </p:txBody>
          </p:sp>
          <p:sp>
            <p:nvSpPr>
              <p:cNvPr id="1204" name="Rectangle 180"/>
              <p:cNvSpPr>
                <a:spLocks noChangeArrowheads="1"/>
              </p:cNvSpPr>
              <p:nvPr/>
            </p:nvSpPr>
            <p:spPr bwMode="auto">
              <a:xfrm>
                <a:off x="2620" y="778"/>
                <a:ext cx="909" cy="303"/>
              </a:xfrm>
              <a:prstGeom prst="rect">
                <a:avLst/>
              </a:prstGeom>
              <a:solidFill>
                <a:srgbClr val="D197D5"/>
              </a:solidFill>
              <a:ln w="6">
                <a:solidFill>
                  <a:srgbClr val="000000"/>
                </a:solidFill>
                <a:prstDash val="solid"/>
                <a:miter lim="800000"/>
                <a:headEnd/>
                <a:tailEnd/>
              </a:ln>
            </p:spPr>
            <p:txBody>
              <a:bodyPr/>
              <a:lstStyle/>
              <a:p>
                <a:pPr>
                  <a:defRPr/>
                </a:pPr>
                <a:endParaRPr lang="en-US" dirty="0">
                  <a:solidFill>
                    <a:prstClr val="white"/>
                  </a:solidFill>
                  <a:latin typeface="Arial" charset="0"/>
                </a:endParaRPr>
              </a:p>
            </p:txBody>
          </p:sp>
          <p:sp>
            <p:nvSpPr>
              <p:cNvPr id="39124" name="Rectangle 182"/>
              <p:cNvSpPr>
                <a:spLocks noChangeArrowheads="1"/>
              </p:cNvSpPr>
              <p:nvPr/>
            </p:nvSpPr>
            <p:spPr bwMode="auto">
              <a:xfrm>
                <a:off x="2753" y="829"/>
                <a:ext cx="0" cy="126"/>
              </a:xfrm>
              <a:prstGeom prst="rect">
                <a:avLst/>
              </a:prstGeom>
              <a:noFill/>
              <a:ln w="9525">
                <a:noFill/>
                <a:miter lim="800000"/>
                <a:headEnd/>
                <a:tailEnd/>
              </a:ln>
            </p:spPr>
            <p:txBody>
              <a:bodyPr wrap="none" lIns="0" tIns="0" rIns="0" bIns="0">
                <a:spAutoFit/>
              </a:bodyPr>
              <a:lstStyle/>
              <a:p>
                <a:endParaRPr lang="en-US" sz="1300" dirty="0">
                  <a:solidFill>
                    <a:prstClr val="white"/>
                  </a:solidFill>
                </a:endParaRPr>
              </a:p>
            </p:txBody>
          </p:sp>
          <p:sp>
            <p:nvSpPr>
              <p:cNvPr id="39125" name="Rectangle 183"/>
              <p:cNvSpPr>
                <a:spLocks noChangeArrowheads="1"/>
              </p:cNvSpPr>
              <p:nvPr/>
            </p:nvSpPr>
            <p:spPr bwMode="auto">
              <a:xfrm>
                <a:off x="2767" y="930"/>
                <a:ext cx="0" cy="174"/>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26" name="Rectangle 184"/>
              <p:cNvSpPr>
                <a:spLocks noChangeArrowheads="1"/>
              </p:cNvSpPr>
              <p:nvPr/>
            </p:nvSpPr>
            <p:spPr bwMode="auto">
              <a:xfrm>
                <a:off x="2659" y="955"/>
                <a:ext cx="763" cy="117"/>
              </a:xfrm>
              <a:prstGeom prst="rect">
                <a:avLst/>
              </a:prstGeom>
              <a:noFill/>
              <a:ln w="9525">
                <a:noFill/>
                <a:miter lim="800000"/>
                <a:headEnd/>
                <a:tailEnd/>
              </a:ln>
            </p:spPr>
            <p:txBody>
              <a:bodyPr wrap="square" lIns="0" tIns="0" rIns="0" bIns="0">
                <a:spAutoFit/>
              </a:bodyPr>
              <a:lstStyle/>
              <a:p>
                <a:pPr algn="ctr"/>
                <a:r>
                  <a:rPr lang="en-US" sz="1100" b="1" dirty="0">
                    <a:solidFill>
                      <a:srgbClr val="000000"/>
                    </a:solidFill>
                  </a:rPr>
                  <a:t> </a:t>
                </a:r>
                <a:r>
                  <a:rPr lang="en-US" sz="1400" b="1" dirty="0" smtClean="0">
                    <a:solidFill>
                      <a:srgbClr val="000000"/>
                    </a:solidFill>
                  </a:rPr>
                  <a:t>Matt Brown</a:t>
                </a:r>
                <a:endParaRPr lang="en-US" sz="1400" dirty="0">
                  <a:solidFill>
                    <a:prstClr val="white"/>
                  </a:solidFill>
                </a:endParaRPr>
              </a:p>
            </p:txBody>
          </p:sp>
          <p:sp>
            <p:nvSpPr>
              <p:cNvPr id="39127" name="Rectangle 185"/>
              <p:cNvSpPr>
                <a:spLocks noChangeArrowheads="1"/>
              </p:cNvSpPr>
              <p:nvPr/>
            </p:nvSpPr>
            <p:spPr bwMode="auto">
              <a:xfrm>
                <a:off x="2594" y="838"/>
                <a:ext cx="873" cy="117"/>
              </a:xfrm>
              <a:prstGeom prst="rect">
                <a:avLst/>
              </a:prstGeom>
              <a:noFill/>
              <a:ln w="9525">
                <a:noFill/>
                <a:miter lim="800000"/>
                <a:headEnd/>
                <a:tailEnd/>
              </a:ln>
            </p:spPr>
            <p:txBody>
              <a:bodyPr lIns="0" tIns="0" rIns="0" bIns="0">
                <a:spAutoFit/>
              </a:bodyPr>
              <a:lstStyle/>
              <a:p>
                <a:pPr algn="ctr"/>
                <a:r>
                  <a:rPr lang="en-US" sz="1400" b="1" dirty="0">
                    <a:solidFill>
                      <a:srgbClr val="000000"/>
                    </a:solidFill>
                  </a:rPr>
                  <a:t>William Howland</a:t>
                </a:r>
                <a:endParaRPr lang="en-US" sz="1400" dirty="0">
                  <a:solidFill>
                    <a:prstClr val="white"/>
                  </a:solidFill>
                </a:endParaRPr>
              </a:p>
            </p:txBody>
          </p:sp>
          <p:sp>
            <p:nvSpPr>
              <p:cNvPr id="39128" name="Line 186"/>
              <p:cNvSpPr>
                <a:spLocks noChangeShapeType="1"/>
              </p:cNvSpPr>
              <p:nvPr/>
            </p:nvSpPr>
            <p:spPr bwMode="auto">
              <a:xfrm>
                <a:off x="3071" y="1084"/>
                <a:ext cx="1" cy="151"/>
              </a:xfrm>
              <a:prstGeom prst="line">
                <a:avLst/>
              </a:prstGeom>
              <a:noFill/>
              <a:ln w="6">
                <a:solidFill>
                  <a:srgbClr val="4677BF"/>
                </a:solidFill>
                <a:round/>
                <a:headEnd/>
                <a:tailEnd/>
              </a:ln>
            </p:spPr>
            <p:txBody>
              <a:bodyPr/>
              <a:lstStyle/>
              <a:p>
                <a:endParaRPr lang="en-US" dirty="0">
                  <a:solidFill>
                    <a:prstClr val="white"/>
                  </a:solidFill>
                </a:endParaRPr>
              </a:p>
            </p:txBody>
          </p:sp>
          <p:sp>
            <p:nvSpPr>
              <p:cNvPr id="39129" name="Rectangle 187"/>
              <p:cNvSpPr>
                <a:spLocks noChangeArrowheads="1"/>
              </p:cNvSpPr>
              <p:nvPr/>
            </p:nvSpPr>
            <p:spPr bwMode="auto">
              <a:xfrm>
                <a:off x="975" y="2579"/>
                <a:ext cx="607"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30" name="Rectangle 188"/>
              <p:cNvSpPr>
                <a:spLocks noChangeArrowheads="1"/>
              </p:cNvSpPr>
              <p:nvPr/>
            </p:nvSpPr>
            <p:spPr bwMode="auto">
              <a:xfrm>
                <a:off x="967" y="2572"/>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31" name="Rectangle 189"/>
              <p:cNvSpPr>
                <a:spLocks noChangeArrowheads="1"/>
              </p:cNvSpPr>
              <p:nvPr/>
            </p:nvSpPr>
            <p:spPr bwMode="auto">
              <a:xfrm>
                <a:off x="1113" y="2660"/>
                <a:ext cx="278"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DDOT</a:t>
                </a:r>
                <a:endParaRPr lang="en-US" sz="1400" dirty="0">
                  <a:solidFill>
                    <a:prstClr val="white"/>
                  </a:solidFill>
                </a:endParaRPr>
              </a:p>
            </p:txBody>
          </p:sp>
          <p:sp>
            <p:nvSpPr>
              <p:cNvPr id="39132" name="Rectangle 190"/>
              <p:cNvSpPr>
                <a:spLocks noChangeArrowheads="1"/>
              </p:cNvSpPr>
              <p:nvPr/>
            </p:nvSpPr>
            <p:spPr bwMode="auto">
              <a:xfrm>
                <a:off x="1252" y="286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9133" name="Freeform 191"/>
              <p:cNvSpPr>
                <a:spLocks/>
              </p:cNvSpPr>
              <p:nvPr/>
            </p:nvSpPr>
            <p:spPr bwMode="auto">
              <a:xfrm>
                <a:off x="1252" y="1872"/>
                <a:ext cx="758" cy="694"/>
              </a:xfrm>
              <a:custGeom>
                <a:avLst/>
                <a:gdLst>
                  <a:gd name="T0" fmla="*/ 379 w 1516"/>
                  <a:gd name="T1" fmla="*/ 0 h 303"/>
                  <a:gd name="T2" fmla="*/ 379 w 1516"/>
                  <a:gd name="T3" fmla="*/ 40 h 303"/>
                  <a:gd name="T4" fmla="*/ 0 w 1516"/>
                  <a:gd name="T5" fmla="*/ 40 h 303"/>
                  <a:gd name="T6" fmla="*/ 0 w 1516"/>
                  <a:gd name="T7" fmla="*/ 76 h 303"/>
                  <a:gd name="T8" fmla="*/ 0 60000 65536"/>
                  <a:gd name="T9" fmla="*/ 0 60000 65536"/>
                  <a:gd name="T10" fmla="*/ 0 60000 65536"/>
                  <a:gd name="T11" fmla="*/ 0 60000 65536"/>
                  <a:gd name="T12" fmla="*/ 0 w 1516"/>
                  <a:gd name="T13" fmla="*/ 0 h 303"/>
                  <a:gd name="T14" fmla="*/ 1516 w 1516"/>
                  <a:gd name="T15" fmla="*/ 303 h 303"/>
                </a:gdLst>
                <a:ahLst/>
                <a:cxnLst>
                  <a:cxn ang="T8">
                    <a:pos x="T0" y="T1"/>
                  </a:cxn>
                  <a:cxn ang="T9">
                    <a:pos x="T2" y="T3"/>
                  </a:cxn>
                  <a:cxn ang="T10">
                    <a:pos x="T4" y="T5"/>
                  </a:cxn>
                  <a:cxn ang="T11">
                    <a:pos x="T6" y="T7"/>
                  </a:cxn>
                </a:cxnLst>
                <a:rect l="T12" t="T13" r="T14" b="T15"/>
                <a:pathLst>
                  <a:path w="1516" h="303">
                    <a:moveTo>
                      <a:pt x="1516" y="0"/>
                    </a:moveTo>
                    <a:lnTo>
                      <a:pt x="1516" y="158"/>
                    </a:lnTo>
                    <a:lnTo>
                      <a:pt x="0" y="158"/>
                    </a:lnTo>
                    <a:lnTo>
                      <a:pt x="0" y="303"/>
                    </a:lnTo>
                  </a:path>
                </a:pathLst>
              </a:custGeom>
              <a:noFill/>
              <a:ln w="6">
                <a:solidFill>
                  <a:srgbClr val="4677BF"/>
                </a:solidFill>
                <a:round/>
                <a:headEnd/>
                <a:tailEnd/>
              </a:ln>
            </p:spPr>
            <p:txBody>
              <a:bodyPr/>
              <a:lstStyle/>
              <a:p>
                <a:endParaRPr lang="en-US" dirty="0">
                  <a:solidFill>
                    <a:prstClr val="white"/>
                  </a:solidFill>
                </a:endParaRPr>
              </a:p>
            </p:txBody>
          </p:sp>
          <p:sp>
            <p:nvSpPr>
              <p:cNvPr id="39134" name="Rectangle 192"/>
              <p:cNvSpPr>
                <a:spLocks noChangeArrowheads="1"/>
              </p:cNvSpPr>
              <p:nvPr/>
            </p:nvSpPr>
            <p:spPr bwMode="auto">
              <a:xfrm>
                <a:off x="2450" y="2577"/>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35" name="Rectangle 193"/>
              <p:cNvSpPr>
                <a:spLocks noChangeArrowheads="1"/>
              </p:cNvSpPr>
              <p:nvPr/>
            </p:nvSpPr>
            <p:spPr bwMode="auto">
              <a:xfrm>
                <a:off x="2450" y="2572"/>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36" name="Rectangle 194"/>
              <p:cNvSpPr>
                <a:spLocks noChangeArrowheads="1"/>
              </p:cNvSpPr>
              <p:nvPr/>
            </p:nvSpPr>
            <p:spPr bwMode="auto">
              <a:xfrm>
                <a:off x="2564" y="2587"/>
                <a:ext cx="379"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National </a:t>
                </a:r>
                <a:endParaRPr lang="en-US" sz="1200" dirty="0">
                  <a:solidFill>
                    <a:prstClr val="white"/>
                  </a:solidFill>
                </a:endParaRPr>
              </a:p>
            </p:txBody>
          </p:sp>
          <p:sp>
            <p:nvSpPr>
              <p:cNvPr id="39137" name="Rectangle 195"/>
              <p:cNvSpPr>
                <a:spLocks noChangeArrowheads="1"/>
              </p:cNvSpPr>
              <p:nvPr/>
            </p:nvSpPr>
            <p:spPr bwMode="auto">
              <a:xfrm>
                <a:off x="2559" y="2673"/>
                <a:ext cx="365" cy="100"/>
              </a:xfrm>
              <a:prstGeom prst="rect">
                <a:avLst/>
              </a:prstGeom>
              <a:noFill/>
              <a:ln w="9525">
                <a:noFill/>
                <a:miter lim="800000"/>
                <a:headEnd/>
                <a:tailEnd/>
              </a:ln>
            </p:spPr>
            <p:txBody>
              <a:bodyPr wrap="none" lIns="0" tIns="0" rIns="0" bIns="0">
                <a:spAutoFit/>
              </a:bodyPr>
              <a:lstStyle/>
              <a:p>
                <a:pPr algn="ctr"/>
                <a:r>
                  <a:rPr lang="en-US" sz="1200" b="1" dirty="0">
                    <a:solidFill>
                      <a:srgbClr val="000000"/>
                    </a:solidFill>
                  </a:rPr>
                  <a:t>Highway</a:t>
                </a:r>
                <a:endParaRPr lang="en-US" sz="1200" dirty="0">
                  <a:solidFill>
                    <a:prstClr val="white"/>
                  </a:solidFill>
                </a:endParaRPr>
              </a:p>
            </p:txBody>
          </p:sp>
          <p:sp>
            <p:nvSpPr>
              <p:cNvPr id="39138" name="Rectangle 196"/>
              <p:cNvSpPr>
                <a:spLocks noChangeArrowheads="1"/>
              </p:cNvSpPr>
              <p:nvPr/>
            </p:nvSpPr>
            <p:spPr bwMode="auto">
              <a:xfrm>
                <a:off x="2587" y="2773"/>
                <a:ext cx="309"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System</a:t>
                </a:r>
                <a:endParaRPr lang="en-US" sz="1200" dirty="0">
                  <a:solidFill>
                    <a:prstClr val="white"/>
                  </a:solidFill>
                </a:endParaRPr>
              </a:p>
            </p:txBody>
          </p:sp>
          <p:sp>
            <p:nvSpPr>
              <p:cNvPr id="39139" name="Freeform 197"/>
              <p:cNvSpPr>
                <a:spLocks/>
              </p:cNvSpPr>
              <p:nvPr/>
            </p:nvSpPr>
            <p:spPr bwMode="auto">
              <a:xfrm>
                <a:off x="2011" y="1872"/>
                <a:ext cx="742" cy="694"/>
              </a:xfrm>
              <a:custGeom>
                <a:avLst/>
                <a:gdLst>
                  <a:gd name="T0" fmla="*/ 0 w 1515"/>
                  <a:gd name="T1" fmla="*/ 0 h 303"/>
                  <a:gd name="T2" fmla="*/ 0 w 1515"/>
                  <a:gd name="T3" fmla="*/ 40 h 303"/>
                  <a:gd name="T4" fmla="*/ 379 w 1515"/>
                  <a:gd name="T5" fmla="*/ 40 h 303"/>
                  <a:gd name="T6" fmla="*/ 379 w 1515"/>
                  <a:gd name="T7" fmla="*/ 76 h 303"/>
                  <a:gd name="T8" fmla="*/ 0 60000 65536"/>
                  <a:gd name="T9" fmla="*/ 0 60000 65536"/>
                  <a:gd name="T10" fmla="*/ 0 60000 65536"/>
                  <a:gd name="T11" fmla="*/ 0 60000 65536"/>
                  <a:gd name="T12" fmla="*/ 0 w 1515"/>
                  <a:gd name="T13" fmla="*/ 0 h 303"/>
                  <a:gd name="T14" fmla="*/ 1515 w 1515"/>
                  <a:gd name="T15" fmla="*/ 303 h 303"/>
                </a:gdLst>
                <a:ahLst/>
                <a:cxnLst>
                  <a:cxn ang="T8">
                    <a:pos x="T0" y="T1"/>
                  </a:cxn>
                  <a:cxn ang="T9">
                    <a:pos x="T2" y="T3"/>
                  </a:cxn>
                  <a:cxn ang="T10">
                    <a:pos x="T4" y="T5"/>
                  </a:cxn>
                  <a:cxn ang="T11">
                    <a:pos x="T6" y="T7"/>
                  </a:cxn>
                </a:cxnLst>
                <a:rect l="T12" t="T13" r="T14" b="T15"/>
                <a:pathLst>
                  <a:path w="1515" h="303">
                    <a:moveTo>
                      <a:pt x="0" y="0"/>
                    </a:moveTo>
                    <a:lnTo>
                      <a:pt x="0" y="158"/>
                    </a:lnTo>
                    <a:lnTo>
                      <a:pt x="1515" y="158"/>
                    </a:lnTo>
                    <a:lnTo>
                      <a:pt x="1515" y="303"/>
                    </a:lnTo>
                  </a:path>
                </a:pathLst>
              </a:custGeom>
              <a:noFill/>
              <a:ln w="6">
                <a:solidFill>
                  <a:srgbClr val="4677BF"/>
                </a:solidFill>
                <a:round/>
                <a:headEnd/>
                <a:tailEnd/>
              </a:ln>
            </p:spPr>
            <p:txBody>
              <a:bodyPr/>
              <a:lstStyle/>
              <a:p>
                <a:endParaRPr lang="en-US" dirty="0">
                  <a:solidFill>
                    <a:prstClr val="white"/>
                  </a:solidFill>
                </a:endParaRPr>
              </a:p>
            </p:txBody>
          </p:sp>
          <p:sp>
            <p:nvSpPr>
              <p:cNvPr id="39140" name="Rectangle 198"/>
              <p:cNvSpPr>
                <a:spLocks noChangeArrowheads="1"/>
              </p:cNvSpPr>
              <p:nvPr/>
            </p:nvSpPr>
            <p:spPr bwMode="auto">
              <a:xfrm>
                <a:off x="1708" y="2572"/>
                <a:ext cx="606"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41" name="Rectangle 199"/>
              <p:cNvSpPr>
                <a:spLocks noChangeArrowheads="1"/>
              </p:cNvSpPr>
              <p:nvPr/>
            </p:nvSpPr>
            <p:spPr bwMode="auto">
              <a:xfrm>
                <a:off x="1703" y="2566"/>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42" name="Rectangle 200"/>
              <p:cNvSpPr>
                <a:spLocks noChangeArrowheads="1"/>
              </p:cNvSpPr>
              <p:nvPr/>
            </p:nvSpPr>
            <p:spPr bwMode="auto">
              <a:xfrm>
                <a:off x="1898" y="2666"/>
                <a:ext cx="234" cy="117"/>
              </a:xfrm>
              <a:prstGeom prst="rect">
                <a:avLst/>
              </a:prstGeom>
              <a:noFill/>
              <a:ln w="9525">
                <a:noFill/>
                <a:miter lim="800000"/>
                <a:headEnd/>
                <a:tailEnd/>
              </a:ln>
            </p:spPr>
            <p:txBody>
              <a:bodyPr wrap="none" lIns="0" tIns="0" rIns="0" bIns="0">
                <a:spAutoFit/>
              </a:bodyPr>
              <a:lstStyle/>
              <a:p>
                <a:r>
                  <a:rPr lang="en-US" sz="1400" b="1" dirty="0">
                    <a:solidFill>
                      <a:srgbClr val="000000"/>
                    </a:solidFill>
                  </a:rPr>
                  <a:t>DPW</a:t>
                </a:r>
                <a:endParaRPr lang="en-US" sz="1400" dirty="0">
                  <a:solidFill>
                    <a:prstClr val="white"/>
                  </a:solidFill>
                </a:endParaRPr>
              </a:p>
            </p:txBody>
          </p:sp>
          <p:sp>
            <p:nvSpPr>
              <p:cNvPr id="39143" name="Rectangle 201"/>
              <p:cNvSpPr>
                <a:spLocks noChangeArrowheads="1"/>
              </p:cNvSpPr>
              <p:nvPr/>
            </p:nvSpPr>
            <p:spPr bwMode="auto">
              <a:xfrm>
                <a:off x="2010" y="286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9144" name="Line 202"/>
              <p:cNvSpPr>
                <a:spLocks noChangeShapeType="1"/>
              </p:cNvSpPr>
              <p:nvPr/>
            </p:nvSpPr>
            <p:spPr bwMode="auto">
              <a:xfrm flipH="1">
                <a:off x="2006" y="2271"/>
                <a:ext cx="5" cy="295"/>
              </a:xfrm>
              <a:prstGeom prst="line">
                <a:avLst/>
              </a:prstGeom>
              <a:noFill/>
              <a:ln w="6">
                <a:solidFill>
                  <a:srgbClr val="4677BF"/>
                </a:solidFill>
                <a:round/>
                <a:headEnd/>
                <a:tailEnd/>
              </a:ln>
            </p:spPr>
            <p:txBody>
              <a:bodyPr/>
              <a:lstStyle/>
              <a:p>
                <a:endParaRPr lang="en-US" dirty="0">
                  <a:solidFill>
                    <a:prstClr val="white"/>
                  </a:solidFill>
                </a:endParaRPr>
              </a:p>
            </p:txBody>
          </p:sp>
          <p:sp>
            <p:nvSpPr>
              <p:cNvPr id="39145" name="Freeform 203"/>
              <p:cNvSpPr>
                <a:spLocks/>
              </p:cNvSpPr>
              <p:nvPr/>
            </p:nvSpPr>
            <p:spPr bwMode="auto">
              <a:xfrm>
                <a:off x="2370" y="3325"/>
                <a:ext cx="376" cy="303"/>
              </a:xfrm>
              <a:custGeom>
                <a:avLst/>
                <a:gdLst>
                  <a:gd name="T0" fmla="*/ 188 w 751"/>
                  <a:gd name="T1" fmla="*/ 0 h 607"/>
                  <a:gd name="T2" fmla="*/ 188 w 751"/>
                  <a:gd name="T3" fmla="*/ 36 h 607"/>
                  <a:gd name="T4" fmla="*/ 0 w 751"/>
                  <a:gd name="T5" fmla="*/ 36 h 607"/>
                  <a:gd name="T6" fmla="*/ 0 w 751"/>
                  <a:gd name="T7" fmla="*/ 151 h 607"/>
                  <a:gd name="T8" fmla="*/ 37 w 751"/>
                  <a:gd name="T9" fmla="*/ 151 h 607"/>
                  <a:gd name="T10" fmla="*/ 0 60000 65536"/>
                  <a:gd name="T11" fmla="*/ 0 60000 65536"/>
                  <a:gd name="T12" fmla="*/ 0 60000 65536"/>
                  <a:gd name="T13" fmla="*/ 0 60000 65536"/>
                  <a:gd name="T14" fmla="*/ 0 60000 65536"/>
                  <a:gd name="T15" fmla="*/ 0 w 751"/>
                  <a:gd name="T16" fmla="*/ 0 h 607"/>
                  <a:gd name="T17" fmla="*/ 751 w 751"/>
                  <a:gd name="T18" fmla="*/ 607 h 607"/>
                </a:gdLst>
                <a:ahLst/>
                <a:cxnLst>
                  <a:cxn ang="T10">
                    <a:pos x="T0" y="T1"/>
                  </a:cxn>
                  <a:cxn ang="T11">
                    <a:pos x="T2" y="T3"/>
                  </a:cxn>
                  <a:cxn ang="T12">
                    <a:pos x="T4" y="T5"/>
                  </a:cxn>
                  <a:cxn ang="T13">
                    <a:pos x="T6" y="T7"/>
                  </a:cxn>
                  <a:cxn ang="T14">
                    <a:pos x="T8" y="T9"/>
                  </a:cxn>
                </a:cxnLst>
                <a:rect l="T15" t="T16" r="T17" b="T18"/>
                <a:pathLst>
                  <a:path w="751" h="607">
                    <a:moveTo>
                      <a:pt x="751" y="0"/>
                    </a:moveTo>
                    <a:lnTo>
                      <a:pt x="751" y="146"/>
                    </a:lnTo>
                    <a:lnTo>
                      <a:pt x="0" y="146"/>
                    </a:lnTo>
                    <a:lnTo>
                      <a:pt x="0" y="607"/>
                    </a:lnTo>
                    <a:lnTo>
                      <a:pt x="145" y="607"/>
                    </a:lnTo>
                  </a:path>
                </a:pathLst>
              </a:custGeom>
              <a:noFill/>
              <a:ln w="6">
                <a:solidFill>
                  <a:srgbClr val="4677BF"/>
                </a:solidFill>
                <a:round/>
                <a:headEnd/>
                <a:tailEnd/>
              </a:ln>
            </p:spPr>
            <p:txBody>
              <a:bodyPr/>
              <a:lstStyle/>
              <a:p>
                <a:endParaRPr lang="en-US" dirty="0">
                  <a:solidFill>
                    <a:prstClr val="white"/>
                  </a:solidFill>
                </a:endParaRPr>
              </a:p>
            </p:txBody>
          </p:sp>
          <p:sp>
            <p:nvSpPr>
              <p:cNvPr id="39146" name="Freeform 204"/>
              <p:cNvSpPr>
                <a:spLocks/>
              </p:cNvSpPr>
              <p:nvPr/>
            </p:nvSpPr>
            <p:spPr bwMode="auto">
              <a:xfrm>
                <a:off x="2365" y="2885"/>
                <a:ext cx="376" cy="285"/>
              </a:xfrm>
              <a:custGeom>
                <a:avLst/>
                <a:gdLst>
                  <a:gd name="T0" fmla="*/ 188 w 751"/>
                  <a:gd name="T1" fmla="*/ 0 h 1364"/>
                  <a:gd name="T2" fmla="*/ 188 w 751"/>
                  <a:gd name="T3" fmla="*/ 37 h 1364"/>
                  <a:gd name="T4" fmla="*/ 0 w 751"/>
                  <a:gd name="T5" fmla="*/ 37 h 1364"/>
                  <a:gd name="T6" fmla="*/ 0 w 751"/>
                  <a:gd name="T7" fmla="*/ 341 h 1364"/>
                  <a:gd name="T8" fmla="*/ 37 w 751"/>
                  <a:gd name="T9" fmla="*/ 341 h 1364"/>
                  <a:gd name="T10" fmla="*/ 0 60000 65536"/>
                  <a:gd name="T11" fmla="*/ 0 60000 65536"/>
                  <a:gd name="T12" fmla="*/ 0 60000 65536"/>
                  <a:gd name="T13" fmla="*/ 0 60000 65536"/>
                  <a:gd name="T14" fmla="*/ 0 60000 65536"/>
                  <a:gd name="T15" fmla="*/ 0 w 751"/>
                  <a:gd name="T16" fmla="*/ 0 h 1364"/>
                  <a:gd name="T17" fmla="*/ 751 w 751"/>
                  <a:gd name="T18" fmla="*/ 1364 h 1364"/>
                </a:gdLst>
                <a:ahLst/>
                <a:cxnLst>
                  <a:cxn ang="T10">
                    <a:pos x="T0" y="T1"/>
                  </a:cxn>
                  <a:cxn ang="T11">
                    <a:pos x="T2" y="T3"/>
                  </a:cxn>
                  <a:cxn ang="T12">
                    <a:pos x="T4" y="T5"/>
                  </a:cxn>
                  <a:cxn ang="T13">
                    <a:pos x="T6" y="T7"/>
                  </a:cxn>
                  <a:cxn ang="T14">
                    <a:pos x="T8" y="T9"/>
                  </a:cxn>
                </a:cxnLst>
                <a:rect l="T15" t="T16" r="T17" b="T18"/>
                <a:pathLst>
                  <a:path w="751" h="1364">
                    <a:moveTo>
                      <a:pt x="751" y="0"/>
                    </a:moveTo>
                    <a:lnTo>
                      <a:pt x="751" y="146"/>
                    </a:lnTo>
                    <a:lnTo>
                      <a:pt x="0" y="146"/>
                    </a:lnTo>
                    <a:lnTo>
                      <a:pt x="0" y="1364"/>
                    </a:lnTo>
                    <a:lnTo>
                      <a:pt x="145" y="1364"/>
                    </a:lnTo>
                  </a:path>
                </a:pathLst>
              </a:custGeom>
              <a:noFill/>
              <a:ln w="6">
                <a:solidFill>
                  <a:srgbClr val="4677BF"/>
                </a:solidFill>
                <a:round/>
                <a:headEnd/>
                <a:tailEnd/>
              </a:ln>
            </p:spPr>
            <p:txBody>
              <a:bodyPr/>
              <a:lstStyle/>
              <a:p>
                <a:endParaRPr lang="en-US" dirty="0">
                  <a:solidFill>
                    <a:prstClr val="white"/>
                  </a:solidFill>
                </a:endParaRPr>
              </a:p>
            </p:txBody>
          </p:sp>
        </p:grpSp>
        <p:sp>
          <p:nvSpPr>
            <p:cNvPr id="38929" name="Freeform 206"/>
            <p:cNvSpPr>
              <a:spLocks/>
            </p:cNvSpPr>
            <p:nvPr/>
          </p:nvSpPr>
          <p:spPr bwMode="auto">
            <a:xfrm>
              <a:off x="881" y="2882"/>
              <a:ext cx="375" cy="303"/>
            </a:xfrm>
            <a:custGeom>
              <a:avLst/>
              <a:gdLst>
                <a:gd name="T0" fmla="*/ 187 w 752"/>
                <a:gd name="T1" fmla="*/ 0 h 607"/>
                <a:gd name="T2" fmla="*/ 187 w 752"/>
                <a:gd name="T3" fmla="*/ 36 h 607"/>
                <a:gd name="T4" fmla="*/ 0 w 752"/>
                <a:gd name="T5" fmla="*/ 36 h 607"/>
                <a:gd name="T6" fmla="*/ 0 w 752"/>
                <a:gd name="T7" fmla="*/ 151 h 607"/>
                <a:gd name="T8" fmla="*/ 36 w 752"/>
                <a:gd name="T9" fmla="*/ 151 h 607"/>
                <a:gd name="T10" fmla="*/ 0 60000 65536"/>
                <a:gd name="T11" fmla="*/ 0 60000 65536"/>
                <a:gd name="T12" fmla="*/ 0 60000 65536"/>
                <a:gd name="T13" fmla="*/ 0 60000 65536"/>
                <a:gd name="T14" fmla="*/ 0 60000 65536"/>
                <a:gd name="T15" fmla="*/ 0 w 752"/>
                <a:gd name="T16" fmla="*/ 0 h 607"/>
                <a:gd name="T17" fmla="*/ 752 w 752"/>
                <a:gd name="T18" fmla="*/ 607 h 607"/>
              </a:gdLst>
              <a:ahLst/>
              <a:cxnLst>
                <a:cxn ang="T10">
                  <a:pos x="T0" y="T1"/>
                </a:cxn>
                <a:cxn ang="T11">
                  <a:pos x="T2" y="T3"/>
                </a:cxn>
                <a:cxn ang="T12">
                  <a:pos x="T4" y="T5"/>
                </a:cxn>
                <a:cxn ang="T13">
                  <a:pos x="T6" y="T7"/>
                </a:cxn>
                <a:cxn ang="T14">
                  <a:pos x="T8" y="T9"/>
                </a:cxn>
              </a:cxnLst>
              <a:rect l="T15" t="T16" r="T17" b="T18"/>
              <a:pathLst>
                <a:path w="752" h="607">
                  <a:moveTo>
                    <a:pt x="752" y="0"/>
                  </a:moveTo>
                  <a:lnTo>
                    <a:pt x="752" y="146"/>
                  </a:lnTo>
                  <a:lnTo>
                    <a:pt x="0" y="146"/>
                  </a:lnTo>
                  <a:lnTo>
                    <a:pt x="0" y="607"/>
                  </a:lnTo>
                  <a:lnTo>
                    <a:pt x="146" y="607"/>
                  </a:lnTo>
                </a:path>
              </a:pathLst>
            </a:custGeom>
            <a:noFill/>
            <a:ln w="6">
              <a:solidFill>
                <a:srgbClr val="4677BF"/>
              </a:solidFill>
              <a:round/>
              <a:headEnd/>
              <a:tailEnd/>
            </a:ln>
          </p:spPr>
          <p:txBody>
            <a:bodyPr/>
            <a:lstStyle/>
            <a:p>
              <a:endParaRPr lang="en-US" dirty="0">
                <a:solidFill>
                  <a:prstClr val="white"/>
                </a:solidFill>
              </a:endParaRPr>
            </a:p>
          </p:txBody>
        </p:sp>
        <p:sp>
          <p:nvSpPr>
            <p:cNvPr id="38930" name="Freeform 207"/>
            <p:cNvSpPr>
              <a:spLocks/>
            </p:cNvSpPr>
            <p:nvPr/>
          </p:nvSpPr>
          <p:spPr bwMode="auto">
            <a:xfrm>
              <a:off x="865" y="3307"/>
              <a:ext cx="388" cy="235"/>
            </a:xfrm>
            <a:custGeom>
              <a:avLst/>
              <a:gdLst>
                <a:gd name="T0" fmla="*/ 187 w 752"/>
                <a:gd name="T1" fmla="*/ 0 h 1364"/>
                <a:gd name="T2" fmla="*/ 187 w 752"/>
                <a:gd name="T3" fmla="*/ 37 h 1364"/>
                <a:gd name="T4" fmla="*/ 0 w 752"/>
                <a:gd name="T5" fmla="*/ 37 h 1364"/>
                <a:gd name="T6" fmla="*/ 0 w 752"/>
                <a:gd name="T7" fmla="*/ 341 h 1364"/>
                <a:gd name="T8" fmla="*/ 36 w 752"/>
                <a:gd name="T9" fmla="*/ 341 h 1364"/>
                <a:gd name="T10" fmla="*/ 0 60000 65536"/>
                <a:gd name="T11" fmla="*/ 0 60000 65536"/>
                <a:gd name="T12" fmla="*/ 0 60000 65536"/>
                <a:gd name="T13" fmla="*/ 0 60000 65536"/>
                <a:gd name="T14" fmla="*/ 0 60000 65536"/>
                <a:gd name="T15" fmla="*/ 0 w 752"/>
                <a:gd name="T16" fmla="*/ 0 h 1364"/>
                <a:gd name="T17" fmla="*/ 752 w 752"/>
                <a:gd name="T18" fmla="*/ 1364 h 1364"/>
              </a:gdLst>
              <a:ahLst/>
              <a:cxnLst>
                <a:cxn ang="T10">
                  <a:pos x="T0" y="T1"/>
                </a:cxn>
                <a:cxn ang="T11">
                  <a:pos x="T2" y="T3"/>
                </a:cxn>
                <a:cxn ang="T12">
                  <a:pos x="T4" y="T5"/>
                </a:cxn>
                <a:cxn ang="T13">
                  <a:pos x="T6" y="T7"/>
                </a:cxn>
                <a:cxn ang="T14">
                  <a:pos x="T8" y="T9"/>
                </a:cxn>
              </a:cxnLst>
              <a:rect l="T15" t="T16" r="T17" b="T18"/>
              <a:pathLst>
                <a:path w="752" h="1364">
                  <a:moveTo>
                    <a:pt x="752" y="0"/>
                  </a:moveTo>
                  <a:lnTo>
                    <a:pt x="752" y="146"/>
                  </a:lnTo>
                  <a:lnTo>
                    <a:pt x="0" y="146"/>
                  </a:lnTo>
                  <a:lnTo>
                    <a:pt x="0" y="1364"/>
                  </a:lnTo>
                  <a:lnTo>
                    <a:pt x="146" y="1364"/>
                  </a:lnTo>
                </a:path>
              </a:pathLst>
            </a:custGeom>
            <a:noFill/>
            <a:ln w="6">
              <a:solidFill>
                <a:srgbClr val="4677BF"/>
              </a:solidFill>
              <a:round/>
              <a:headEnd/>
              <a:tailEnd/>
            </a:ln>
          </p:spPr>
          <p:txBody>
            <a:bodyPr/>
            <a:lstStyle/>
            <a:p>
              <a:endParaRPr lang="en-US" dirty="0">
                <a:solidFill>
                  <a:prstClr val="white"/>
                </a:solidFill>
              </a:endParaRPr>
            </a:p>
          </p:txBody>
        </p:sp>
        <p:sp>
          <p:nvSpPr>
            <p:cNvPr id="38931" name="Freeform 208"/>
            <p:cNvSpPr>
              <a:spLocks/>
            </p:cNvSpPr>
            <p:nvPr/>
          </p:nvSpPr>
          <p:spPr bwMode="auto">
            <a:xfrm>
              <a:off x="1631" y="3286"/>
              <a:ext cx="375" cy="303"/>
            </a:xfrm>
            <a:custGeom>
              <a:avLst/>
              <a:gdLst>
                <a:gd name="T0" fmla="*/ 187 w 752"/>
                <a:gd name="T1" fmla="*/ 0 h 607"/>
                <a:gd name="T2" fmla="*/ 187 w 752"/>
                <a:gd name="T3" fmla="*/ 36 h 607"/>
                <a:gd name="T4" fmla="*/ 0 w 752"/>
                <a:gd name="T5" fmla="*/ 36 h 607"/>
                <a:gd name="T6" fmla="*/ 0 w 752"/>
                <a:gd name="T7" fmla="*/ 151 h 607"/>
                <a:gd name="T8" fmla="*/ 36 w 752"/>
                <a:gd name="T9" fmla="*/ 151 h 607"/>
                <a:gd name="T10" fmla="*/ 0 60000 65536"/>
                <a:gd name="T11" fmla="*/ 0 60000 65536"/>
                <a:gd name="T12" fmla="*/ 0 60000 65536"/>
                <a:gd name="T13" fmla="*/ 0 60000 65536"/>
                <a:gd name="T14" fmla="*/ 0 60000 65536"/>
                <a:gd name="T15" fmla="*/ 0 w 752"/>
                <a:gd name="T16" fmla="*/ 0 h 607"/>
                <a:gd name="T17" fmla="*/ 752 w 752"/>
                <a:gd name="T18" fmla="*/ 607 h 607"/>
              </a:gdLst>
              <a:ahLst/>
              <a:cxnLst>
                <a:cxn ang="T10">
                  <a:pos x="T0" y="T1"/>
                </a:cxn>
                <a:cxn ang="T11">
                  <a:pos x="T2" y="T3"/>
                </a:cxn>
                <a:cxn ang="T12">
                  <a:pos x="T4" y="T5"/>
                </a:cxn>
                <a:cxn ang="T13">
                  <a:pos x="T6" y="T7"/>
                </a:cxn>
                <a:cxn ang="T14">
                  <a:pos x="T8" y="T9"/>
                </a:cxn>
              </a:cxnLst>
              <a:rect l="T15" t="T16" r="T17" b="T18"/>
              <a:pathLst>
                <a:path w="752" h="607">
                  <a:moveTo>
                    <a:pt x="752" y="0"/>
                  </a:moveTo>
                  <a:lnTo>
                    <a:pt x="752" y="146"/>
                  </a:lnTo>
                  <a:lnTo>
                    <a:pt x="0" y="146"/>
                  </a:lnTo>
                  <a:lnTo>
                    <a:pt x="0" y="607"/>
                  </a:lnTo>
                  <a:lnTo>
                    <a:pt x="145" y="607"/>
                  </a:lnTo>
                </a:path>
              </a:pathLst>
            </a:custGeom>
            <a:noFill/>
            <a:ln w="6">
              <a:solidFill>
                <a:srgbClr val="4677BF"/>
              </a:solidFill>
              <a:round/>
              <a:headEnd/>
              <a:tailEnd/>
            </a:ln>
          </p:spPr>
          <p:txBody>
            <a:bodyPr/>
            <a:lstStyle/>
            <a:p>
              <a:endParaRPr lang="en-US" dirty="0">
                <a:solidFill>
                  <a:prstClr val="white"/>
                </a:solidFill>
              </a:endParaRPr>
            </a:p>
          </p:txBody>
        </p:sp>
        <p:sp>
          <p:nvSpPr>
            <p:cNvPr id="38932" name="Freeform 209"/>
            <p:cNvSpPr>
              <a:spLocks/>
            </p:cNvSpPr>
            <p:nvPr/>
          </p:nvSpPr>
          <p:spPr bwMode="auto">
            <a:xfrm>
              <a:off x="1631" y="2880"/>
              <a:ext cx="392" cy="260"/>
            </a:xfrm>
            <a:custGeom>
              <a:avLst/>
              <a:gdLst>
                <a:gd name="T0" fmla="*/ 187 w 752"/>
                <a:gd name="T1" fmla="*/ 0 h 1364"/>
                <a:gd name="T2" fmla="*/ 187 w 752"/>
                <a:gd name="T3" fmla="*/ 37 h 1364"/>
                <a:gd name="T4" fmla="*/ 0 w 752"/>
                <a:gd name="T5" fmla="*/ 37 h 1364"/>
                <a:gd name="T6" fmla="*/ 0 w 752"/>
                <a:gd name="T7" fmla="*/ 341 h 1364"/>
                <a:gd name="T8" fmla="*/ 36 w 752"/>
                <a:gd name="T9" fmla="*/ 341 h 1364"/>
                <a:gd name="T10" fmla="*/ 0 60000 65536"/>
                <a:gd name="T11" fmla="*/ 0 60000 65536"/>
                <a:gd name="T12" fmla="*/ 0 60000 65536"/>
                <a:gd name="T13" fmla="*/ 0 60000 65536"/>
                <a:gd name="T14" fmla="*/ 0 60000 65536"/>
                <a:gd name="T15" fmla="*/ 0 w 752"/>
                <a:gd name="T16" fmla="*/ 0 h 1364"/>
                <a:gd name="T17" fmla="*/ 752 w 752"/>
                <a:gd name="T18" fmla="*/ 1364 h 1364"/>
              </a:gdLst>
              <a:ahLst/>
              <a:cxnLst>
                <a:cxn ang="T10">
                  <a:pos x="T0" y="T1"/>
                </a:cxn>
                <a:cxn ang="T11">
                  <a:pos x="T2" y="T3"/>
                </a:cxn>
                <a:cxn ang="T12">
                  <a:pos x="T4" y="T5"/>
                </a:cxn>
                <a:cxn ang="T13">
                  <a:pos x="T6" y="T7"/>
                </a:cxn>
                <a:cxn ang="T14">
                  <a:pos x="T8" y="T9"/>
                </a:cxn>
              </a:cxnLst>
              <a:rect l="T15" t="T16" r="T17" b="T18"/>
              <a:pathLst>
                <a:path w="752" h="1364">
                  <a:moveTo>
                    <a:pt x="752" y="0"/>
                  </a:moveTo>
                  <a:lnTo>
                    <a:pt x="752" y="146"/>
                  </a:lnTo>
                  <a:lnTo>
                    <a:pt x="0" y="146"/>
                  </a:lnTo>
                  <a:lnTo>
                    <a:pt x="0" y="1364"/>
                  </a:lnTo>
                  <a:lnTo>
                    <a:pt x="145" y="1364"/>
                  </a:lnTo>
                </a:path>
              </a:pathLst>
            </a:custGeom>
            <a:noFill/>
            <a:ln w="6">
              <a:solidFill>
                <a:srgbClr val="4677BF"/>
              </a:solidFill>
              <a:round/>
              <a:headEnd/>
              <a:tailEnd/>
            </a:ln>
          </p:spPr>
          <p:txBody>
            <a:bodyPr/>
            <a:lstStyle/>
            <a:p>
              <a:endParaRPr lang="en-US" dirty="0">
                <a:solidFill>
                  <a:prstClr val="white"/>
                </a:solidFill>
              </a:endParaRPr>
            </a:p>
          </p:txBody>
        </p:sp>
        <p:sp>
          <p:nvSpPr>
            <p:cNvPr id="38933" name="Rectangle 210"/>
            <p:cNvSpPr>
              <a:spLocks noChangeArrowheads="1"/>
            </p:cNvSpPr>
            <p:nvPr/>
          </p:nvSpPr>
          <p:spPr bwMode="auto">
            <a:xfrm>
              <a:off x="1707" y="1804"/>
              <a:ext cx="606" cy="303"/>
            </a:xfrm>
            <a:prstGeom prst="rect">
              <a:avLst/>
            </a:prstGeom>
            <a:solidFill>
              <a:srgbClr val="FFCC99"/>
            </a:solidFill>
            <a:ln w="9525">
              <a:noFill/>
              <a:miter lim="800000"/>
              <a:headEnd/>
              <a:tailEnd/>
            </a:ln>
          </p:spPr>
          <p:txBody>
            <a:bodyPr/>
            <a:lstStyle/>
            <a:p>
              <a:endParaRPr lang="en-US" dirty="0">
                <a:solidFill>
                  <a:prstClr val="white"/>
                </a:solidFill>
              </a:endParaRPr>
            </a:p>
          </p:txBody>
        </p:sp>
        <p:sp>
          <p:nvSpPr>
            <p:cNvPr id="38934" name="Rectangle 211"/>
            <p:cNvSpPr>
              <a:spLocks noChangeArrowheads="1"/>
            </p:cNvSpPr>
            <p:nvPr/>
          </p:nvSpPr>
          <p:spPr bwMode="auto">
            <a:xfrm>
              <a:off x="1707" y="1804"/>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35" name="Rectangle 212"/>
            <p:cNvSpPr>
              <a:spLocks noChangeArrowheads="1"/>
            </p:cNvSpPr>
            <p:nvPr/>
          </p:nvSpPr>
          <p:spPr bwMode="auto">
            <a:xfrm>
              <a:off x="1741" y="1869"/>
              <a:ext cx="537"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Operations</a:t>
              </a:r>
              <a:endParaRPr lang="en-US" sz="1400" dirty="0">
                <a:solidFill>
                  <a:prstClr val="white"/>
                </a:solidFill>
              </a:endParaRPr>
            </a:p>
          </p:txBody>
        </p:sp>
        <p:sp>
          <p:nvSpPr>
            <p:cNvPr id="38936" name="Rectangle 213"/>
            <p:cNvSpPr>
              <a:spLocks noChangeArrowheads="1"/>
            </p:cNvSpPr>
            <p:nvPr/>
          </p:nvSpPr>
          <p:spPr bwMode="auto">
            <a:xfrm>
              <a:off x="2010" y="195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8937" name="Freeform 214"/>
            <p:cNvSpPr>
              <a:spLocks/>
            </p:cNvSpPr>
            <p:nvPr/>
          </p:nvSpPr>
          <p:spPr bwMode="auto">
            <a:xfrm>
              <a:off x="2010" y="1614"/>
              <a:ext cx="1061" cy="190"/>
            </a:xfrm>
            <a:custGeom>
              <a:avLst/>
              <a:gdLst>
                <a:gd name="T0" fmla="*/ 531 w 2122"/>
                <a:gd name="T1" fmla="*/ 0 h 379"/>
                <a:gd name="T2" fmla="*/ 531 w 2122"/>
                <a:gd name="T3" fmla="*/ 38 h 379"/>
                <a:gd name="T4" fmla="*/ 0 w 2122"/>
                <a:gd name="T5" fmla="*/ 38 h 379"/>
                <a:gd name="T6" fmla="*/ 0 w 2122"/>
                <a:gd name="T7" fmla="*/ 95 h 379"/>
                <a:gd name="T8" fmla="*/ 0 60000 65536"/>
                <a:gd name="T9" fmla="*/ 0 60000 65536"/>
                <a:gd name="T10" fmla="*/ 0 60000 65536"/>
                <a:gd name="T11" fmla="*/ 0 60000 65536"/>
                <a:gd name="T12" fmla="*/ 0 w 2122"/>
                <a:gd name="T13" fmla="*/ 0 h 379"/>
                <a:gd name="T14" fmla="*/ 2122 w 2122"/>
                <a:gd name="T15" fmla="*/ 379 h 379"/>
              </a:gdLst>
              <a:ahLst/>
              <a:cxnLst>
                <a:cxn ang="T8">
                  <a:pos x="T0" y="T1"/>
                </a:cxn>
                <a:cxn ang="T9">
                  <a:pos x="T2" y="T3"/>
                </a:cxn>
                <a:cxn ang="T10">
                  <a:pos x="T4" y="T5"/>
                </a:cxn>
                <a:cxn ang="T11">
                  <a:pos x="T6" y="T7"/>
                </a:cxn>
              </a:cxnLst>
              <a:rect l="T12" t="T13" r="T14" b="T15"/>
              <a:pathLst>
                <a:path w="2122" h="379">
                  <a:moveTo>
                    <a:pt x="2122" y="0"/>
                  </a:moveTo>
                  <a:lnTo>
                    <a:pt x="2122" y="152"/>
                  </a:lnTo>
                  <a:lnTo>
                    <a:pt x="0" y="152"/>
                  </a:lnTo>
                  <a:lnTo>
                    <a:pt x="0" y="379"/>
                  </a:lnTo>
                </a:path>
              </a:pathLst>
            </a:custGeom>
            <a:noFill/>
            <a:ln w="6">
              <a:solidFill>
                <a:srgbClr val="4677BF"/>
              </a:solidFill>
              <a:round/>
              <a:headEnd/>
              <a:tailEnd/>
            </a:ln>
          </p:spPr>
          <p:txBody>
            <a:bodyPr/>
            <a:lstStyle/>
            <a:p>
              <a:endParaRPr lang="en-US" dirty="0">
                <a:solidFill>
                  <a:prstClr val="white"/>
                </a:solidFill>
              </a:endParaRPr>
            </a:p>
          </p:txBody>
        </p:sp>
        <p:sp>
          <p:nvSpPr>
            <p:cNvPr id="38938" name="Line 215"/>
            <p:cNvSpPr>
              <a:spLocks noChangeShapeType="1"/>
            </p:cNvSpPr>
            <p:nvPr/>
          </p:nvSpPr>
          <p:spPr bwMode="auto">
            <a:xfrm>
              <a:off x="2010" y="2107"/>
              <a:ext cx="1" cy="151"/>
            </a:xfrm>
            <a:prstGeom prst="line">
              <a:avLst/>
            </a:prstGeom>
            <a:noFill/>
            <a:ln w="6">
              <a:solidFill>
                <a:srgbClr val="4677BF"/>
              </a:solidFill>
              <a:round/>
              <a:headEnd/>
              <a:tailEnd/>
            </a:ln>
          </p:spPr>
          <p:txBody>
            <a:bodyPr/>
            <a:lstStyle/>
            <a:p>
              <a:endParaRPr lang="en-US" dirty="0">
                <a:solidFill>
                  <a:prstClr val="white"/>
                </a:solidFill>
              </a:endParaRPr>
            </a:p>
          </p:txBody>
        </p:sp>
        <p:sp>
          <p:nvSpPr>
            <p:cNvPr id="38939" name="Rectangle 216"/>
            <p:cNvSpPr>
              <a:spLocks noChangeArrowheads="1"/>
            </p:cNvSpPr>
            <p:nvPr/>
          </p:nvSpPr>
          <p:spPr bwMode="auto">
            <a:xfrm>
              <a:off x="3753" y="1804"/>
              <a:ext cx="626" cy="303"/>
            </a:xfrm>
            <a:prstGeom prst="rect">
              <a:avLst/>
            </a:prstGeom>
            <a:solidFill>
              <a:srgbClr val="FFCC99"/>
            </a:solidFill>
            <a:ln w="9525">
              <a:noFill/>
              <a:miter lim="800000"/>
              <a:headEnd/>
              <a:tailEnd/>
            </a:ln>
          </p:spPr>
          <p:txBody>
            <a:bodyPr/>
            <a:lstStyle/>
            <a:p>
              <a:endParaRPr lang="en-US" dirty="0">
                <a:solidFill>
                  <a:prstClr val="white"/>
                </a:solidFill>
              </a:endParaRPr>
            </a:p>
          </p:txBody>
        </p:sp>
        <p:sp>
          <p:nvSpPr>
            <p:cNvPr id="38940" name="Rectangle 217"/>
            <p:cNvSpPr>
              <a:spLocks noChangeArrowheads="1"/>
            </p:cNvSpPr>
            <p:nvPr/>
          </p:nvSpPr>
          <p:spPr bwMode="auto">
            <a:xfrm>
              <a:off x="3753" y="1804"/>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41" name="Rectangle 218"/>
            <p:cNvSpPr>
              <a:spLocks noChangeArrowheads="1"/>
            </p:cNvSpPr>
            <p:nvPr/>
          </p:nvSpPr>
          <p:spPr bwMode="auto">
            <a:xfrm>
              <a:off x="3868" y="1894"/>
              <a:ext cx="389" cy="117"/>
            </a:xfrm>
            <a:prstGeom prst="rect">
              <a:avLst/>
            </a:prstGeom>
            <a:noFill/>
            <a:ln w="9525">
              <a:noFill/>
              <a:miter lim="800000"/>
              <a:headEnd/>
              <a:tailEnd/>
            </a:ln>
          </p:spPr>
          <p:txBody>
            <a:bodyPr wrap="none" lIns="0" tIns="0" rIns="0" bIns="0">
              <a:spAutoFit/>
            </a:bodyPr>
            <a:lstStyle/>
            <a:p>
              <a:r>
                <a:rPr lang="en-US" sz="1400" b="1" dirty="0">
                  <a:solidFill>
                    <a:srgbClr val="000000"/>
                  </a:solidFill>
                </a:rPr>
                <a:t>Support</a:t>
              </a:r>
              <a:endParaRPr lang="en-US" sz="1400" dirty="0">
                <a:solidFill>
                  <a:prstClr val="white"/>
                </a:solidFill>
              </a:endParaRPr>
            </a:p>
          </p:txBody>
        </p:sp>
        <p:sp>
          <p:nvSpPr>
            <p:cNvPr id="38942" name="Rectangle 219"/>
            <p:cNvSpPr>
              <a:spLocks noChangeArrowheads="1"/>
            </p:cNvSpPr>
            <p:nvPr/>
          </p:nvSpPr>
          <p:spPr bwMode="auto">
            <a:xfrm>
              <a:off x="4057" y="195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8943" name="Freeform 220"/>
            <p:cNvSpPr>
              <a:spLocks/>
            </p:cNvSpPr>
            <p:nvPr/>
          </p:nvSpPr>
          <p:spPr bwMode="auto">
            <a:xfrm>
              <a:off x="3071" y="1614"/>
              <a:ext cx="986" cy="190"/>
            </a:xfrm>
            <a:custGeom>
              <a:avLst/>
              <a:gdLst>
                <a:gd name="T0" fmla="*/ 0 w 1970"/>
                <a:gd name="T1" fmla="*/ 0 h 379"/>
                <a:gd name="T2" fmla="*/ 0 w 1970"/>
                <a:gd name="T3" fmla="*/ 38 h 379"/>
                <a:gd name="T4" fmla="*/ 494 w 1970"/>
                <a:gd name="T5" fmla="*/ 38 h 379"/>
                <a:gd name="T6" fmla="*/ 494 w 1970"/>
                <a:gd name="T7" fmla="*/ 95 h 379"/>
                <a:gd name="T8" fmla="*/ 0 60000 65536"/>
                <a:gd name="T9" fmla="*/ 0 60000 65536"/>
                <a:gd name="T10" fmla="*/ 0 60000 65536"/>
                <a:gd name="T11" fmla="*/ 0 60000 65536"/>
                <a:gd name="T12" fmla="*/ 0 w 1970"/>
                <a:gd name="T13" fmla="*/ 0 h 379"/>
                <a:gd name="T14" fmla="*/ 1970 w 1970"/>
                <a:gd name="T15" fmla="*/ 379 h 379"/>
              </a:gdLst>
              <a:ahLst/>
              <a:cxnLst>
                <a:cxn ang="T8">
                  <a:pos x="T0" y="T1"/>
                </a:cxn>
                <a:cxn ang="T9">
                  <a:pos x="T2" y="T3"/>
                </a:cxn>
                <a:cxn ang="T10">
                  <a:pos x="T4" y="T5"/>
                </a:cxn>
                <a:cxn ang="T11">
                  <a:pos x="T6" y="T7"/>
                </a:cxn>
              </a:cxnLst>
              <a:rect l="T12" t="T13" r="T14" b="T15"/>
              <a:pathLst>
                <a:path w="1970" h="379">
                  <a:moveTo>
                    <a:pt x="0" y="0"/>
                  </a:moveTo>
                  <a:lnTo>
                    <a:pt x="0" y="152"/>
                  </a:lnTo>
                  <a:lnTo>
                    <a:pt x="1970" y="152"/>
                  </a:lnTo>
                  <a:lnTo>
                    <a:pt x="1970" y="379"/>
                  </a:lnTo>
                </a:path>
              </a:pathLst>
            </a:custGeom>
            <a:noFill/>
            <a:ln w="6">
              <a:solidFill>
                <a:srgbClr val="4677BF"/>
              </a:solidFill>
              <a:round/>
              <a:headEnd/>
              <a:tailEnd/>
            </a:ln>
          </p:spPr>
          <p:txBody>
            <a:bodyPr/>
            <a:lstStyle/>
            <a:p>
              <a:endParaRPr lang="en-US" dirty="0">
                <a:solidFill>
                  <a:prstClr val="white"/>
                </a:solidFill>
              </a:endParaRPr>
            </a:p>
          </p:txBody>
        </p:sp>
        <p:sp>
          <p:nvSpPr>
            <p:cNvPr id="38944" name="Freeform 221"/>
            <p:cNvSpPr>
              <a:spLocks/>
            </p:cNvSpPr>
            <p:nvPr/>
          </p:nvSpPr>
          <p:spPr bwMode="auto">
            <a:xfrm>
              <a:off x="4057" y="2107"/>
              <a:ext cx="75" cy="303"/>
            </a:xfrm>
            <a:custGeom>
              <a:avLst/>
              <a:gdLst>
                <a:gd name="T0" fmla="*/ 0 w 152"/>
                <a:gd name="T1" fmla="*/ 0 h 606"/>
                <a:gd name="T2" fmla="*/ 0 w 152"/>
                <a:gd name="T3" fmla="*/ 152 h 606"/>
                <a:gd name="T4" fmla="*/ 37 w 152"/>
                <a:gd name="T5" fmla="*/ 152 h 606"/>
                <a:gd name="T6" fmla="*/ 0 60000 65536"/>
                <a:gd name="T7" fmla="*/ 0 60000 65536"/>
                <a:gd name="T8" fmla="*/ 0 60000 65536"/>
                <a:gd name="T9" fmla="*/ 0 w 152"/>
                <a:gd name="T10" fmla="*/ 0 h 606"/>
                <a:gd name="T11" fmla="*/ 152 w 152"/>
                <a:gd name="T12" fmla="*/ 606 h 606"/>
              </a:gdLst>
              <a:ahLst/>
              <a:cxnLst>
                <a:cxn ang="T6">
                  <a:pos x="T0" y="T1"/>
                </a:cxn>
                <a:cxn ang="T7">
                  <a:pos x="T2" y="T3"/>
                </a:cxn>
                <a:cxn ang="T8">
                  <a:pos x="T4" y="T5"/>
                </a:cxn>
              </a:cxnLst>
              <a:rect l="T9" t="T10" r="T11" b="T12"/>
              <a:pathLst>
                <a:path w="152" h="606">
                  <a:moveTo>
                    <a:pt x="0" y="0"/>
                  </a:moveTo>
                  <a:lnTo>
                    <a:pt x="0" y="606"/>
                  </a:lnTo>
                  <a:lnTo>
                    <a:pt x="152" y="606"/>
                  </a:lnTo>
                </a:path>
              </a:pathLst>
            </a:custGeom>
            <a:noFill/>
            <a:ln w="6">
              <a:solidFill>
                <a:srgbClr val="4677BF"/>
              </a:solidFill>
              <a:round/>
              <a:headEnd/>
              <a:tailEnd/>
            </a:ln>
          </p:spPr>
          <p:txBody>
            <a:bodyPr/>
            <a:lstStyle/>
            <a:p>
              <a:endParaRPr lang="en-US" dirty="0">
                <a:solidFill>
                  <a:prstClr val="white"/>
                </a:solidFill>
              </a:endParaRPr>
            </a:p>
          </p:txBody>
        </p:sp>
        <p:sp>
          <p:nvSpPr>
            <p:cNvPr id="38945" name="Freeform 222"/>
            <p:cNvSpPr>
              <a:spLocks/>
            </p:cNvSpPr>
            <p:nvPr/>
          </p:nvSpPr>
          <p:spPr bwMode="auto">
            <a:xfrm>
              <a:off x="4057" y="2107"/>
              <a:ext cx="75" cy="682"/>
            </a:xfrm>
            <a:custGeom>
              <a:avLst/>
              <a:gdLst>
                <a:gd name="T0" fmla="*/ 0 w 152"/>
                <a:gd name="T1" fmla="*/ 0 h 1364"/>
                <a:gd name="T2" fmla="*/ 0 w 152"/>
                <a:gd name="T3" fmla="*/ 341 h 1364"/>
                <a:gd name="T4" fmla="*/ 37 w 152"/>
                <a:gd name="T5" fmla="*/ 341 h 1364"/>
                <a:gd name="T6" fmla="*/ 0 60000 65536"/>
                <a:gd name="T7" fmla="*/ 0 60000 65536"/>
                <a:gd name="T8" fmla="*/ 0 60000 65536"/>
                <a:gd name="T9" fmla="*/ 0 w 152"/>
                <a:gd name="T10" fmla="*/ 0 h 1364"/>
                <a:gd name="T11" fmla="*/ 152 w 152"/>
                <a:gd name="T12" fmla="*/ 1364 h 1364"/>
              </a:gdLst>
              <a:ahLst/>
              <a:cxnLst>
                <a:cxn ang="T6">
                  <a:pos x="T0" y="T1"/>
                </a:cxn>
                <a:cxn ang="T7">
                  <a:pos x="T2" y="T3"/>
                </a:cxn>
                <a:cxn ang="T8">
                  <a:pos x="T4" y="T5"/>
                </a:cxn>
              </a:cxnLst>
              <a:rect l="T9" t="T10" r="T11" b="T12"/>
              <a:pathLst>
                <a:path w="152" h="1364">
                  <a:moveTo>
                    <a:pt x="0" y="0"/>
                  </a:moveTo>
                  <a:lnTo>
                    <a:pt x="0" y="1364"/>
                  </a:lnTo>
                  <a:lnTo>
                    <a:pt x="152" y="1364"/>
                  </a:lnTo>
                </a:path>
              </a:pathLst>
            </a:custGeom>
            <a:noFill/>
            <a:ln w="6">
              <a:solidFill>
                <a:srgbClr val="4677BF"/>
              </a:solidFill>
              <a:round/>
              <a:headEnd/>
              <a:tailEnd/>
            </a:ln>
          </p:spPr>
          <p:txBody>
            <a:bodyPr/>
            <a:lstStyle/>
            <a:p>
              <a:endParaRPr lang="en-US" dirty="0">
                <a:solidFill>
                  <a:prstClr val="white"/>
                </a:solidFill>
              </a:endParaRPr>
            </a:p>
          </p:txBody>
        </p:sp>
        <p:sp>
          <p:nvSpPr>
            <p:cNvPr id="38946" name="Freeform 223"/>
            <p:cNvSpPr>
              <a:spLocks/>
            </p:cNvSpPr>
            <p:nvPr/>
          </p:nvSpPr>
          <p:spPr bwMode="auto">
            <a:xfrm>
              <a:off x="3981" y="2107"/>
              <a:ext cx="76" cy="303"/>
            </a:xfrm>
            <a:custGeom>
              <a:avLst/>
              <a:gdLst>
                <a:gd name="T0" fmla="*/ 38 w 151"/>
                <a:gd name="T1" fmla="*/ 0 h 606"/>
                <a:gd name="T2" fmla="*/ 38 w 151"/>
                <a:gd name="T3" fmla="*/ 152 h 606"/>
                <a:gd name="T4" fmla="*/ 0 w 151"/>
                <a:gd name="T5" fmla="*/ 152 h 606"/>
                <a:gd name="T6" fmla="*/ 0 60000 65536"/>
                <a:gd name="T7" fmla="*/ 0 60000 65536"/>
                <a:gd name="T8" fmla="*/ 0 60000 65536"/>
                <a:gd name="T9" fmla="*/ 0 w 151"/>
                <a:gd name="T10" fmla="*/ 0 h 606"/>
                <a:gd name="T11" fmla="*/ 151 w 151"/>
                <a:gd name="T12" fmla="*/ 606 h 606"/>
              </a:gdLst>
              <a:ahLst/>
              <a:cxnLst>
                <a:cxn ang="T6">
                  <a:pos x="T0" y="T1"/>
                </a:cxn>
                <a:cxn ang="T7">
                  <a:pos x="T2" y="T3"/>
                </a:cxn>
                <a:cxn ang="T8">
                  <a:pos x="T4" y="T5"/>
                </a:cxn>
              </a:cxnLst>
              <a:rect l="T9" t="T10" r="T11" b="T12"/>
              <a:pathLst>
                <a:path w="151" h="606">
                  <a:moveTo>
                    <a:pt x="151" y="0"/>
                  </a:moveTo>
                  <a:lnTo>
                    <a:pt x="151" y="606"/>
                  </a:lnTo>
                  <a:lnTo>
                    <a:pt x="0" y="606"/>
                  </a:lnTo>
                </a:path>
              </a:pathLst>
            </a:custGeom>
            <a:noFill/>
            <a:ln w="6">
              <a:solidFill>
                <a:srgbClr val="4677BF"/>
              </a:solidFill>
              <a:round/>
              <a:headEnd/>
              <a:tailEnd/>
            </a:ln>
          </p:spPr>
          <p:txBody>
            <a:bodyPr/>
            <a:lstStyle/>
            <a:p>
              <a:endParaRPr lang="en-US" dirty="0">
                <a:solidFill>
                  <a:prstClr val="white"/>
                </a:solidFill>
              </a:endParaRPr>
            </a:p>
          </p:txBody>
        </p:sp>
        <p:sp>
          <p:nvSpPr>
            <p:cNvPr id="38947" name="Freeform 224"/>
            <p:cNvSpPr>
              <a:spLocks/>
            </p:cNvSpPr>
            <p:nvPr/>
          </p:nvSpPr>
          <p:spPr bwMode="auto">
            <a:xfrm>
              <a:off x="3981" y="2107"/>
              <a:ext cx="76" cy="682"/>
            </a:xfrm>
            <a:custGeom>
              <a:avLst/>
              <a:gdLst>
                <a:gd name="T0" fmla="*/ 38 w 151"/>
                <a:gd name="T1" fmla="*/ 0 h 1364"/>
                <a:gd name="T2" fmla="*/ 38 w 151"/>
                <a:gd name="T3" fmla="*/ 341 h 1364"/>
                <a:gd name="T4" fmla="*/ 0 w 151"/>
                <a:gd name="T5" fmla="*/ 341 h 1364"/>
                <a:gd name="T6" fmla="*/ 0 60000 65536"/>
                <a:gd name="T7" fmla="*/ 0 60000 65536"/>
                <a:gd name="T8" fmla="*/ 0 60000 65536"/>
                <a:gd name="T9" fmla="*/ 0 w 151"/>
                <a:gd name="T10" fmla="*/ 0 h 1364"/>
                <a:gd name="T11" fmla="*/ 151 w 151"/>
                <a:gd name="T12" fmla="*/ 1364 h 1364"/>
              </a:gdLst>
              <a:ahLst/>
              <a:cxnLst>
                <a:cxn ang="T6">
                  <a:pos x="T0" y="T1"/>
                </a:cxn>
                <a:cxn ang="T7">
                  <a:pos x="T2" y="T3"/>
                </a:cxn>
                <a:cxn ang="T8">
                  <a:pos x="T4" y="T5"/>
                </a:cxn>
              </a:cxnLst>
              <a:rect l="T9" t="T10" r="T11" b="T12"/>
              <a:pathLst>
                <a:path w="151" h="1364">
                  <a:moveTo>
                    <a:pt x="151" y="0"/>
                  </a:moveTo>
                  <a:lnTo>
                    <a:pt x="151" y="1364"/>
                  </a:lnTo>
                  <a:lnTo>
                    <a:pt x="0" y="1364"/>
                  </a:lnTo>
                </a:path>
              </a:pathLst>
            </a:custGeom>
            <a:noFill/>
            <a:ln w="6">
              <a:solidFill>
                <a:srgbClr val="4677BF"/>
              </a:solidFill>
              <a:round/>
              <a:headEnd/>
              <a:tailEnd/>
            </a:ln>
          </p:spPr>
          <p:txBody>
            <a:bodyPr/>
            <a:lstStyle/>
            <a:p>
              <a:endParaRPr lang="en-US" dirty="0">
                <a:solidFill>
                  <a:prstClr val="white"/>
                </a:solidFill>
              </a:endParaRPr>
            </a:p>
          </p:txBody>
        </p:sp>
        <p:sp>
          <p:nvSpPr>
            <p:cNvPr id="38948" name="Freeform 225"/>
            <p:cNvSpPr>
              <a:spLocks/>
            </p:cNvSpPr>
            <p:nvPr/>
          </p:nvSpPr>
          <p:spPr bwMode="auto">
            <a:xfrm>
              <a:off x="3981" y="2107"/>
              <a:ext cx="76" cy="1061"/>
            </a:xfrm>
            <a:custGeom>
              <a:avLst/>
              <a:gdLst>
                <a:gd name="T0" fmla="*/ 38 w 151"/>
                <a:gd name="T1" fmla="*/ 0 h 2121"/>
                <a:gd name="T2" fmla="*/ 38 w 151"/>
                <a:gd name="T3" fmla="*/ 531 h 2121"/>
                <a:gd name="T4" fmla="*/ 0 w 151"/>
                <a:gd name="T5" fmla="*/ 531 h 2121"/>
                <a:gd name="T6" fmla="*/ 0 60000 65536"/>
                <a:gd name="T7" fmla="*/ 0 60000 65536"/>
                <a:gd name="T8" fmla="*/ 0 60000 65536"/>
                <a:gd name="T9" fmla="*/ 0 w 151"/>
                <a:gd name="T10" fmla="*/ 0 h 2121"/>
                <a:gd name="T11" fmla="*/ 151 w 151"/>
                <a:gd name="T12" fmla="*/ 2121 h 2121"/>
              </a:gdLst>
              <a:ahLst/>
              <a:cxnLst>
                <a:cxn ang="T6">
                  <a:pos x="T0" y="T1"/>
                </a:cxn>
                <a:cxn ang="T7">
                  <a:pos x="T2" y="T3"/>
                </a:cxn>
                <a:cxn ang="T8">
                  <a:pos x="T4" y="T5"/>
                </a:cxn>
              </a:cxnLst>
              <a:rect l="T9" t="T10" r="T11" b="T12"/>
              <a:pathLst>
                <a:path w="151" h="2121">
                  <a:moveTo>
                    <a:pt x="151" y="0"/>
                  </a:moveTo>
                  <a:lnTo>
                    <a:pt x="151" y="2121"/>
                  </a:lnTo>
                  <a:lnTo>
                    <a:pt x="0" y="2121"/>
                  </a:lnTo>
                </a:path>
              </a:pathLst>
            </a:custGeom>
            <a:noFill/>
            <a:ln w="6">
              <a:solidFill>
                <a:srgbClr val="4677BF"/>
              </a:solidFill>
              <a:round/>
              <a:headEnd/>
              <a:tailEnd/>
            </a:ln>
          </p:spPr>
          <p:txBody>
            <a:bodyPr/>
            <a:lstStyle/>
            <a:p>
              <a:endParaRPr lang="en-US" dirty="0">
                <a:solidFill>
                  <a:prstClr val="white"/>
                </a:solidFill>
              </a:endParaRPr>
            </a:p>
          </p:txBody>
        </p:sp>
        <p:sp>
          <p:nvSpPr>
            <p:cNvPr id="38949" name="Freeform 226"/>
            <p:cNvSpPr>
              <a:spLocks/>
            </p:cNvSpPr>
            <p:nvPr/>
          </p:nvSpPr>
          <p:spPr bwMode="auto">
            <a:xfrm>
              <a:off x="4057" y="2107"/>
              <a:ext cx="75" cy="1061"/>
            </a:xfrm>
            <a:custGeom>
              <a:avLst/>
              <a:gdLst>
                <a:gd name="T0" fmla="*/ 0 w 152"/>
                <a:gd name="T1" fmla="*/ 0 h 2121"/>
                <a:gd name="T2" fmla="*/ 0 w 152"/>
                <a:gd name="T3" fmla="*/ 531 h 2121"/>
                <a:gd name="T4" fmla="*/ 37 w 152"/>
                <a:gd name="T5" fmla="*/ 531 h 2121"/>
                <a:gd name="T6" fmla="*/ 0 60000 65536"/>
                <a:gd name="T7" fmla="*/ 0 60000 65536"/>
                <a:gd name="T8" fmla="*/ 0 60000 65536"/>
                <a:gd name="T9" fmla="*/ 0 w 152"/>
                <a:gd name="T10" fmla="*/ 0 h 2121"/>
                <a:gd name="T11" fmla="*/ 152 w 152"/>
                <a:gd name="T12" fmla="*/ 2121 h 2121"/>
              </a:gdLst>
              <a:ahLst/>
              <a:cxnLst>
                <a:cxn ang="T6">
                  <a:pos x="T0" y="T1"/>
                </a:cxn>
                <a:cxn ang="T7">
                  <a:pos x="T2" y="T3"/>
                </a:cxn>
                <a:cxn ang="T8">
                  <a:pos x="T4" y="T5"/>
                </a:cxn>
              </a:cxnLst>
              <a:rect l="T9" t="T10" r="T11" b="T12"/>
              <a:pathLst>
                <a:path w="152" h="2121">
                  <a:moveTo>
                    <a:pt x="0" y="0"/>
                  </a:moveTo>
                  <a:lnTo>
                    <a:pt x="0" y="2121"/>
                  </a:lnTo>
                  <a:lnTo>
                    <a:pt x="152" y="2121"/>
                  </a:lnTo>
                </a:path>
              </a:pathLst>
            </a:custGeom>
            <a:noFill/>
            <a:ln w="6">
              <a:solidFill>
                <a:srgbClr val="4677BF"/>
              </a:solidFill>
              <a:round/>
              <a:headEnd/>
              <a:tailEnd/>
            </a:ln>
          </p:spPr>
          <p:txBody>
            <a:bodyPr/>
            <a:lstStyle/>
            <a:p>
              <a:endParaRPr lang="en-US" dirty="0">
                <a:solidFill>
                  <a:prstClr val="white"/>
                </a:solidFill>
              </a:endParaRPr>
            </a:p>
          </p:txBody>
        </p:sp>
      </p:grpSp>
      <p:sp>
        <p:nvSpPr>
          <p:cNvPr id="38922" name="Rectangle 72"/>
          <p:cNvSpPr>
            <a:spLocks noChangeArrowheads="1"/>
          </p:cNvSpPr>
          <p:nvPr/>
        </p:nvSpPr>
        <p:spPr bwMode="auto">
          <a:xfrm>
            <a:off x="6935785" y="5852312"/>
            <a:ext cx="1184305" cy="444500"/>
          </a:xfrm>
          <a:prstGeom prst="rect">
            <a:avLst/>
          </a:prstGeom>
          <a:solidFill>
            <a:srgbClr val="C799C5"/>
          </a:solidFill>
          <a:ln w="6">
            <a:solidFill>
              <a:srgbClr val="000000"/>
            </a:solidFill>
            <a:miter lim="800000"/>
            <a:headEnd/>
            <a:tailEnd/>
          </a:ln>
        </p:spPr>
        <p:txBody>
          <a:bodyPr/>
          <a:lstStyle/>
          <a:p>
            <a:pPr algn="ctr"/>
            <a:r>
              <a:rPr lang="en-US" sz="1400" b="1" dirty="0" smtClean="0">
                <a:solidFill>
                  <a:prstClr val="black"/>
                </a:solidFill>
              </a:rPr>
              <a:t>QA/QC</a:t>
            </a:r>
            <a:endParaRPr lang="en-US" sz="1400" b="1" dirty="0">
              <a:solidFill>
                <a:prstClr val="black"/>
              </a:solidFill>
            </a:endParaRPr>
          </a:p>
          <a:p>
            <a:pPr algn="ctr"/>
            <a:endParaRPr lang="en-US" sz="1000" dirty="0">
              <a:solidFill>
                <a:prstClr val="white"/>
              </a:solidFill>
            </a:endParaRPr>
          </a:p>
        </p:txBody>
      </p:sp>
      <p:sp>
        <p:nvSpPr>
          <p:cNvPr id="38923" name="Rectangle 72"/>
          <p:cNvSpPr>
            <a:spLocks noChangeArrowheads="1"/>
          </p:cNvSpPr>
          <p:nvPr/>
        </p:nvSpPr>
        <p:spPr bwMode="auto">
          <a:xfrm>
            <a:off x="5373217" y="5834335"/>
            <a:ext cx="1195623" cy="453104"/>
          </a:xfrm>
          <a:prstGeom prst="rect">
            <a:avLst/>
          </a:prstGeom>
          <a:solidFill>
            <a:srgbClr val="D197D5">
              <a:alpha val="54510"/>
            </a:srgbClr>
          </a:solidFill>
          <a:ln w="6">
            <a:solidFill>
              <a:srgbClr val="000000"/>
            </a:solidFill>
            <a:miter lim="800000"/>
            <a:headEnd/>
            <a:tailEnd/>
          </a:ln>
        </p:spPr>
        <p:txBody>
          <a:bodyPr/>
          <a:lstStyle/>
          <a:p>
            <a:pPr algn="ctr"/>
            <a:r>
              <a:rPr lang="en-US" sz="1400" b="1" dirty="0">
                <a:solidFill>
                  <a:prstClr val="black"/>
                </a:solidFill>
              </a:rPr>
              <a:t>IT</a:t>
            </a:r>
          </a:p>
        </p:txBody>
      </p:sp>
      <p:sp>
        <p:nvSpPr>
          <p:cNvPr id="38924" name="Rectangle 72"/>
          <p:cNvSpPr>
            <a:spLocks noChangeArrowheads="1"/>
          </p:cNvSpPr>
          <p:nvPr/>
        </p:nvSpPr>
        <p:spPr bwMode="auto">
          <a:xfrm>
            <a:off x="6201495" y="6437339"/>
            <a:ext cx="1064975" cy="306518"/>
          </a:xfrm>
          <a:prstGeom prst="rect">
            <a:avLst/>
          </a:prstGeom>
          <a:solidFill>
            <a:srgbClr val="D197D5">
              <a:alpha val="54510"/>
            </a:srgbClr>
          </a:solidFill>
          <a:ln w="6">
            <a:solidFill>
              <a:srgbClr val="000000"/>
            </a:solidFill>
            <a:miter lim="800000"/>
            <a:headEnd/>
            <a:tailEnd/>
          </a:ln>
        </p:spPr>
        <p:txBody>
          <a:bodyPr/>
          <a:lstStyle/>
          <a:p>
            <a:pPr algn="ctr"/>
            <a:r>
              <a:rPr lang="en-US" sz="1400" b="1" dirty="0">
                <a:solidFill>
                  <a:schemeClr val="bg1"/>
                </a:solidFill>
              </a:rPr>
              <a:t>TOWING</a:t>
            </a:r>
          </a:p>
          <a:p>
            <a:pPr algn="ctr"/>
            <a:endParaRPr lang="en-US" sz="1000" dirty="0">
              <a:solidFill>
                <a:prstClr val="white"/>
              </a:solidFill>
            </a:endParaRPr>
          </a:p>
        </p:txBody>
      </p:sp>
      <p:cxnSp>
        <p:nvCxnSpPr>
          <p:cNvPr id="237" name="Straight Connector 236"/>
          <p:cNvCxnSpPr>
            <a:endCxn id="38924" idx="0"/>
          </p:cNvCxnSpPr>
          <p:nvPr/>
        </p:nvCxnSpPr>
        <p:spPr>
          <a:xfrm>
            <a:off x="6710801" y="5372335"/>
            <a:ext cx="23182" cy="106500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 name="Straight Connector 6"/>
          <p:cNvCxnSpPr/>
          <p:nvPr/>
        </p:nvCxnSpPr>
        <p:spPr>
          <a:xfrm>
            <a:off x="6759783" y="2659659"/>
            <a:ext cx="1888267" cy="1143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91688" y="2865860"/>
            <a:ext cx="914400" cy="689723"/>
          </a:xfrm>
          <a:prstGeom prst="rect">
            <a:avLst/>
          </a:prstGeom>
          <a:solidFill>
            <a:srgbClr val="D197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DGS</a:t>
            </a:r>
          </a:p>
        </p:txBody>
      </p:sp>
      <p:cxnSp>
        <p:nvCxnSpPr>
          <p:cNvPr id="12" name="Straight Connector 11"/>
          <p:cNvCxnSpPr>
            <a:endCxn id="9" idx="0"/>
          </p:cNvCxnSpPr>
          <p:nvPr/>
        </p:nvCxnSpPr>
        <p:spPr>
          <a:xfrm>
            <a:off x="8648888" y="2772699"/>
            <a:ext cx="0" cy="9316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191688" y="3670519"/>
            <a:ext cx="914400" cy="539365"/>
          </a:xfrm>
          <a:prstGeom prst="rect">
            <a:avLst/>
          </a:prstGeom>
          <a:solidFill>
            <a:srgbClr val="D197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DCPS </a:t>
            </a:r>
            <a:endParaRPr lang="en-US" sz="1400" b="1" dirty="0">
              <a:solidFill>
                <a:schemeClr val="bg1"/>
              </a:solidFill>
            </a:endParaRPr>
          </a:p>
        </p:txBody>
      </p:sp>
      <p:cxnSp>
        <p:nvCxnSpPr>
          <p:cNvPr id="8" name="Straight Connector 7"/>
          <p:cNvCxnSpPr>
            <a:stCxn id="9" idx="2"/>
            <a:endCxn id="5" idx="0"/>
          </p:cNvCxnSpPr>
          <p:nvPr/>
        </p:nvCxnSpPr>
        <p:spPr>
          <a:xfrm>
            <a:off x="8648888" y="3555583"/>
            <a:ext cx="0" cy="114936"/>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90850" y="4354734"/>
            <a:ext cx="914400" cy="767229"/>
          </a:xfrm>
          <a:prstGeom prst="rect">
            <a:avLst/>
          </a:prstGeom>
          <a:solidFill>
            <a:srgbClr val="D197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MPD/ FEMS</a:t>
            </a:r>
          </a:p>
        </p:txBody>
      </p:sp>
      <p:cxnSp>
        <p:nvCxnSpPr>
          <p:cNvPr id="21" name="Straight Connector 20"/>
          <p:cNvCxnSpPr/>
          <p:nvPr/>
        </p:nvCxnSpPr>
        <p:spPr>
          <a:xfrm>
            <a:off x="8651189" y="4167600"/>
            <a:ext cx="0" cy="18713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91689" y="5348403"/>
            <a:ext cx="913561" cy="523220"/>
          </a:xfrm>
          <a:prstGeom prst="rect">
            <a:avLst/>
          </a:prstGeom>
          <a:solidFill>
            <a:srgbClr val="D197D5"/>
          </a:solidFill>
        </p:spPr>
        <p:txBody>
          <a:bodyPr wrap="square" rtlCol="0">
            <a:spAutoFit/>
          </a:bodyPr>
          <a:lstStyle/>
          <a:p>
            <a:r>
              <a:rPr lang="en-US" sz="1400" b="1" dirty="0" smtClean="0">
                <a:solidFill>
                  <a:schemeClr val="bg1">
                    <a:lumMod val="95000"/>
                    <a:lumOff val="5000"/>
                  </a:schemeClr>
                </a:solidFill>
              </a:rPr>
              <a:t>HSEMA/OUC</a:t>
            </a:r>
            <a:endParaRPr lang="en-US" sz="1400" b="1" dirty="0">
              <a:solidFill>
                <a:schemeClr val="bg1">
                  <a:lumMod val="95000"/>
                  <a:lumOff val="5000"/>
                </a:schemeClr>
              </a:solidFill>
            </a:endParaRPr>
          </a:p>
        </p:txBody>
      </p:sp>
      <p:sp>
        <p:nvSpPr>
          <p:cNvPr id="11" name="TextBox 10"/>
          <p:cNvSpPr txBox="1"/>
          <p:nvPr/>
        </p:nvSpPr>
        <p:spPr>
          <a:xfrm>
            <a:off x="0" y="6437339"/>
            <a:ext cx="762000" cy="369332"/>
          </a:xfrm>
          <a:prstGeom prst="rect">
            <a:avLst/>
          </a:prstGeom>
          <a:noFill/>
        </p:spPr>
        <p:txBody>
          <a:bodyPr wrap="square" rtlCol="0">
            <a:spAutoFit/>
          </a:bodyPr>
          <a:lstStyle/>
          <a:p>
            <a:r>
              <a:rPr lang="en-US" dirty="0" smtClean="0">
                <a:solidFill>
                  <a:schemeClr val="bg1">
                    <a:lumMod val="50000"/>
                  </a:schemeClr>
                </a:solidFill>
              </a:rPr>
              <a:t>7</a:t>
            </a:r>
            <a:endParaRPr lang="en-US" dirty="0">
              <a:solidFill>
                <a:schemeClr val="bg1">
                  <a:lumMod val="50000"/>
                </a:schemeClr>
              </a:solidFill>
            </a:endParaRPr>
          </a:p>
        </p:txBody>
      </p:sp>
    </p:spTree>
    <p:extLst>
      <p:ext uri="{BB962C8B-B14F-4D97-AF65-F5344CB8AC3E}">
        <p14:creationId xmlns:p14="http://schemas.microsoft.com/office/powerpoint/2010/main" val="1675136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1"/>
            <a:ext cx="7125113" cy="761999"/>
          </a:xfrm>
        </p:spPr>
        <p:txBody>
          <a:bodyPr/>
          <a:lstStyle/>
          <a:p>
            <a:pPr algn="ctr"/>
            <a:r>
              <a:rPr lang="en-US" b="1" dirty="0" smtClean="0"/>
              <a:t>Personnel-Training</a:t>
            </a:r>
            <a:endParaRPr lang="en-US" b="1" dirty="0"/>
          </a:p>
        </p:txBody>
      </p:sp>
      <p:sp>
        <p:nvSpPr>
          <p:cNvPr id="3" name="Content Placeholder 2"/>
          <p:cNvSpPr>
            <a:spLocks noGrp="1"/>
          </p:cNvSpPr>
          <p:nvPr>
            <p:ph idx="1"/>
          </p:nvPr>
        </p:nvSpPr>
        <p:spPr>
          <a:xfrm>
            <a:off x="914400" y="1143000"/>
            <a:ext cx="7772400" cy="5029199"/>
          </a:xfrm>
        </p:spPr>
        <p:txBody>
          <a:bodyPr>
            <a:noAutofit/>
          </a:bodyPr>
          <a:lstStyle/>
          <a:p>
            <a:r>
              <a:rPr lang="en-US" sz="2000" dirty="0" smtClean="0">
                <a:latin typeface="Times New Roman" pitchFamily="18" charset="0"/>
                <a:cs typeface="Times New Roman" pitchFamily="18" charset="0"/>
              </a:rPr>
              <a:t>Snow Team meets weekly starting in August to prepare</a:t>
            </a:r>
          </a:p>
          <a:p>
            <a:r>
              <a:rPr lang="en-US" sz="2000" dirty="0" smtClean="0">
                <a:latin typeface="Times New Roman" pitchFamily="18" charset="0"/>
                <a:cs typeface="Times New Roman" pitchFamily="18" charset="0"/>
              </a:rPr>
              <a:t>All drivers must attend half-day classroom training session and successfully complete the obstacle course </a:t>
            </a:r>
          </a:p>
          <a:p>
            <a:r>
              <a:rPr lang="en-US" sz="2000" dirty="0" smtClean="0">
                <a:latin typeface="Times New Roman" pitchFamily="18" charset="0"/>
                <a:cs typeface="Times New Roman" pitchFamily="18" charset="0"/>
              </a:rPr>
              <a:t>On-going simulator </a:t>
            </a: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raining to increase safety awareness</a:t>
            </a:r>
          </a:p>
          <a:p>
            <a:r>
              <a:rPr lang="en-US" sz="2000" dirty="0" smtClean="0">
                <a:latin typeface="Times New Roman" pitchFamily="18" charset="0"/>
                <a:cs typeface="Times New Roman" pitchFamily="18" charset="0"/>
              </a:rPr>
              <a:t>Sessions were held in September and October</a:t>
            </a:r>
          </a:p>
          <a:p>
            <a:r>
              <a:rPr lang="en-US" sz="2000" dirty="0" smtClean="0">
                <a:latin typeface="Times New Roman" pitchFamily="18" charset="0"/>
                <a:cs typeface="Times New Roman" pitchFamily="18" charset="0"/>
              </a:rPr>
              <a:t>Certificate of completion is issued to drivers</a:t>
            </a:r>
          </a:p>
          <a:p>
            <a:r>
              <a:rPr lang="en-US" sz="2000" dirty="0" smtClean="0">
                <a:latin typeface="Times New Roman" pitchFamily="18" charset="0"/>
                <a:cs typeface="Times New Roman" pitchFamily="18" charset="0"/>
              </a:rPr>
              <a:t>Emergency/essential personnel designation</a:t>
            </a:r>
          </a:p>
          <a:p>
            <a:r>
              <a:rPr lang="en-US" sz="2000" dirty="0" smtClean="0">
                <a:latin typeface="Times New Roman" pitchFamily="18" charset="0"/>
                <a:cs typeface="Times New Roman" pitchFamily="18" charset="0"/>
              </a:rPr>
              <a:t>Notification process</a:t>
            </a:r>
          </a:p>
          <a:p>
            <a:r>
              <a:rPr lang="en-US" sz="2000" dirty="0" smtClean="0">
                <a:latin typeface="Times New Roman" pitchFamily="18" charset="0"/>
                <a:cs typeface="Times New Roman" pitchFamily="18" charset="0"/>
              </a:rPr>
              <a:t>Leave/limitations</a:t>
            </a:r>
          </a:p>
          <a:p>
            <a:r>
              <a:rPr lang="en-US" sz="2000" dirty="0" smtClean="0">
                <a:latin typeface="Times New Roman" pitchFamily="18" charset="0"/>
                <a:cs typeface="Times New Roman" pitchFamily="18" charset="0"/>
              </a:rPr>
              <a:t>Timekeeping-Storm Trak</a:t>
            </a:r>
          </a:p>
          <a:p>
            <a:r>
              <a:rPr lang="en-US" sz="2000" dirty="0" smtClean="0">
                <a:latin typeface="Times New Roman" pitchFamily="18" charset="0"/>
                <a:cs typeface="Times New Roman" pitchFamily="18" charset="0"/>
              </a:rPr>
              <a:t>Emergency lodging</a:t>
            </a:r>
          </a:p>
          <a:p>
            <a:r>
              <a:rPr lang="en-US" sz="2000" dirty="0" smtClean="0">
                <a:latin typeface="Times New Roman" pitchFamily="18" charset="0"/>
                <a:cs typeface="Times New Roman" pitchFamily="18" charset="0"/>
              </a:rPr>
              <a:t>October 24 Dry Run for all personnel</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5951810"/>
            <a:ext cx="1028545" cy="753790"/>
          </a:xfrm>
        </p:spPr>
        <p:txBody>
          <a:bodyPr/>
          <a:lstStyle/>
          <a:p>
            <a:fld id="{8DF67CDE-35A3-4D7F-929D-DE03A513C662}" type="slidenum">
              <a:rPr lang="en-US" smtClean="0"/>
              <a:pPr/>
              <a:t>8</a:t>
            </a:fld>
            <a:endParaRPr lang="en-US" dirty="0"/>
          </a:p>
        </p:txBody>
      </p:sp>
    </p:spTree>
    <p:extLst>
      <p:ext uri="{BB962C8B-B14F-4D97-AF65-F5344CB8AC3E}">
        <p14:creationId xmlns:p14="http://schemas.microsoft.com/office/powerpoint/2010/main" val="20701601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381000" y="2590800"/>
            <a:ext cx="3810000" cy="302895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446608" y="2540402"/>
            <a:ext cx="4267200" cy="3105150"/>
          </a:xfrm>
          <a:prstGeom prst="rect">
            <a:avLst/>
          </a:prstGeom>
          <a:noFill/>
          <a:ln w="9525">
            <a:noFill/>
            <a:miter lim="800000"/>
            <a:headEnd/>
            <a:tailEnd/>
          </a:ln>
        </p:spPr>
      </p:pic>
      <p:sp>
        <p:nvSpPr>
          <p:cNvPr id="5" name="Rectangle 4"/>
          <p:cNvSpPr/>
          <p:nvPr/>
        </p:nvSpPr>
        <p:spPr>
          <a:xfrm>
            <a:off x="457200" y="5638800"/>
            <a:ext cx="3276600" cy="923330"/>
          </a:xfrm>
          <a:prstGeom prst="rect">
            <a:avLst/>
          </a:prstGeom>
        </p:spPr>
        <p:txBody>
          <a:bodyPr wrap="square">
            <a:spAutoFit/>
          </a:bodyPr>
          <a:lstStyle/>
          <a:p>
            <a:r>
              <a:rPr lang="en-US" dirty="0" smtClean="0"/>
              <a:t>Daytime Snow Plow Training from the Driver’s Perspective</a:t>
            </a:r>
            <a:endParaRPr lang="en-US" dirty="0"/>
          </a:p>
        </p:txBody>
      </p:sp>
      <p:sp>
        <p:nvSpPr>
          <p:cNvPr id="6" name="Rectangle 5"/>
          <p:cNvSpPr/>
          <p:nvPr/>
        </p:nvSpPr>
        <p:spPr>
          <a:xfrm>
            <a:off x="4800600" y="5638800"/>
            <a:ext cx="3352800" cy="923330"/>
          </a:xfrm>
          <a:prstGeom prst="rect">
            <a:avLst/>
          </a:prstGeom>
        </p:spPr>
        <p:txBody>
          <a:bodyPr wrap="square">
            <a:spAutoFit/>
          </a:bodyPr>
          <a:lstStyle/>
          <a:p>
            <a:r>
              <a:rPr lang="en-US" dirty="0" smtClean="0"/>
              <a:t>Nighttime Snow Plow Training from the Driver’s Perspective</a:t>
            </a:r>
            <a:endParaRPr lang="en-US" dirty="0"/>
          </a:p>
        </p:txBody>
      </p:sp>
      <p:pic>
        <p:nvPicPr>
          <p:cNvPr id="13317" name="Picture 5"/>
          <p:cNvPicPr>
            <a:picLocks noChangeAspect="1" noChangeArrowheads="1"/>
          </p:cNvPicPr>
          <p:nvPr/>
        </p:nvPicPr>
        <p:blipFill>
          <a:blip r:embed="rId4" cstate="print"/>
          <a:srcRect/>
          <a:stretch>
            <a:fillRect/>
          </a:stretch>
        </p:blipFill>
        <p:spPr bwMode="auto">
          <a:xfrm>
            <a:off x="381000" y="152400"/>
            <a:ext cx="3810000" cy="2362200"/>
          </a:xfrm>
          <a:prstGeom prst="rect">
            <a:avLst/>
          </a:prstGeom>
          <a:noFill/>
          <a:ln w="9525">
            <a:noFill/>
            <a:miter lim="800000"/>
            <a:headEnd/>
            <a:tailEnd/>
          </a:ln>
        </p:spPr>
      </p:pic>
      <p:sp>
        <p:nvSpPr>
          <p:cNvPr id="8" name="TextBox 7"/>
          <p:cNvSpPr txBox="1"/>
          <p:nvPr/>
        </p:nvSpPr>
        <p:spPr>
          <a:xfrm>
            <a:off x="4572000" y="304800"/>
            <a:ext cx="4572000" cy="2062103"/>
          </a:xfrm>
          <a:prstGeom prst="rect">
            <a:avLst/>
          </a:prstGeom>
          <a:noFill/>
        </p:spPr>
        <p:txBody>
          <a:bodyPr wrap="square" rtlCol="0">
            <a:spAutoFit/>
          </a:bodyPr>
          <a:lstStyle/>
          <a:p>
            <a:r>
              <a:rPr lang="en-US" sz="3200" b="1" dirty="0" smtClean="0"/>
              <a:t>Snow Plow Simulator-Enhanced Training Program</a:t>
            </a:r>
            <a:endParaRPr lang="en-US" sz="3200" b="1" dirty="0"/>
          </a:p>
        </p:txBody>
      </p:sp>
      <p:sp>
        <p:nvSpPr>
          <p:cNvPr id="2" name="Slide Number Placeholder 1"/>
          <p:cNvSpPr>
            <a:spLocks noGrp="1"/>
          </p:cNvSpPr>
          <p:nvPr>
            <p:ph type="sldNum" sz="quarter" idx="12"/>
          </p:nvPr>
        </p:nvSpPr>
        <p:spPr>
          <a:xfrm rot="10800000" flipV="1">
            <a:off x="-1" y="6316935"/>
            <a:ext cx="1180945" cy="522194"/>
          </a:xfrm>
        </p:spPr>
        <p:txBody>
          <a:bodyPr/>
          <a:lstStyle/>
          <a:p>
            <a:r>
              <a:rPr lang="en-US" dirty="0" smtClean="0"/>
              <a:t>9</a:t>
            </a:r>
            <a:endParaRPr lang="en-US" dirty="0"/>
          </a:p>
        </p:txBody>
      </p:sp>
    </p:spTree>
    <p:extLst>
      <p:ext uri="{BB962C8B-B14F-4D97-AF65-F5344CB8AC3E}">
        <p14:creationId xmlns:p14="http://schemas.microsoft.com/office/powerpoint/2010/main" val="3263059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263606</TotalTime>
  <Words>2472</Words>
  <Application>Microsoft Macintosh PowerPoint</Application>
  <PresentationFormat>On-screen Show (4:3)</PresentationFormat>
  <Paragraphs>608</Paragraphs>
  <Slides>38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Winter</vt:lpstr>
      <vt:lpstr>Acrobat Document</vt:lpstr>
      <vt:lpstr>PowerPoint Presentation</vt:lpstr>
      <vt:lpstr>Agenda</vt:lpstr>
      <vt:lpstr>Mission</vt:lpstr>
      <vt:lpstr>Snow Plan Scope</vt:lpstr>
      <vt:lpstr>Snow Plan Scope  </vt:lpstr>
      <vt:lpstr>District Bridge Sidewalks/Bus Shelters</vt:lpstr>
      <vt:lpstr>Snow Command Structure</vt:lpstr>
      <vt:lpstr>Personnel-Training</vt:lpstr>
      <vt:lpstr>PowerPoint Presentation</vt:lpstr>
      <vt:lpstr>District Snow Zone Map</vt:lpstr>
      <vt:lpstr>District Light Plow Routes</vt:lpstr>
      <vt:lpstr>District Light Plow Route 703</vt:lpstr>
      <vt:lpstr>Three Primary Mobilization Types</vt:lpstr>
      <vt:lpstr>DC Snow Fleet</vt:lpstr>
      <vt:lpstr>Snow Performance Measures – Penguin Chart</vt:lpstr>
      <vt:lpstr>Operations During a Storm</vt:lpstr>
      <vt:lpstr>Operational Technology</vt:lpstr>
      <vt:lpstr>AVL-Operations</vt:lpstr>
      <vt:lpstr>AVL Progress Report/ Completion Percentages</vt:lpstr>
      <vt:lpstr>Historical Weather Statistics</vt:lpstr>
      <vt:lpstr>Average Snowfall in Region</vt:lpstr>
      <vt:lpstr>Snow Season 2009-2010</vt:lpstr>
      <vt:lpstr>What Happened in 2013-2014</vt:lpstr>
      <vt:lpstr>25 Snowiest Winters in DC- Last Winter 18th Snowiest</vt:lpstr>
      <vt:lpstr>Snow Season Statistics</vt:lpstr>
      <vt:lpstr>2014-2015 Winter Forecast</vt:lpstr>
      <vt:lpstr>SIX-YEAR SALT USAGE</vt:lpstr>
      <vt:lpstr>Materials/Salt Domes</vt:lpstr>
      <vt:lpstr>Salt Brine Application Priorities/Estimates</vt:lpstr>
      <vt:lpstr>Expand Pre-Treatment/ Anti-Icing </vt:lpstr>
      <vt:lpstr>Typical Liquid Spray Units</vt:lpstr>
      <vt:lpstr>Improvements for 2014-2015</vt:lpstr>
      <vt:lpstr>PowerPoint Presentation</vt:lpstr>
      <vt:lpstr>Lessons Learned/Contingency Plans for Major Events</vt:lpstr>
      <vt:lpstr>Improved Regional/COG Cooperation</vt:lpstr>
      <vt:lpstr>Improve Real Time Information</vt:lpstr>
      <vt:lpstr>Concerns/Logistical Challenges</vt:lpstr>
      <vt:lpstr>Thank You</vt:lpstr>
    </vt:vector>
  </TitlesOfParts>
  <Company>DDOT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robert.marsili</dc:creator>
  <cp:lastModifiedBy>German Vigil</cp:lastModifiedBy>
  <cp:revision>495</cp:revision>
  <cp:lastPrinted>2014-11-06T16:13:42Z</cp:lastPrinted>
  <dcterms:created xsi:type="dcterms:W3CDTF">2011-11-01T14:34:33Z</dcterms:created>
  <dcterms:modified xsi:type="dcterms:W3CDTF">2014-11-14T21:15:59Z</dcterms:modified>
</cp:coreProperties>
</file>